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65" r:id="rId2"/>
    <p:sldMasterId id="2147483777" r:id="rId3"/>
    <p:sldMasterId id="2147483789" r:id="rId4"/>
    <p:sldMasterId id="2147483801" r:id="rId5"/>
    <p:sldMasterId id="2147483813" r:id="rId6"/>
    <p:sldMasterId id="2147483825" r:id="rId7"/>
    <p:sldMasterId id="2147483837" r:id="rId8"/>
    <p:sldMasterId id="2147483849" r:id="rId9"/>
  </p:sldMasterIdLst>
  <p:notesMasterIdLst>
    <p:notesMasterId r:id="rId39"/>
  </p:notesMasterIdLst>
  <p:handoutMasterIdLst>
    <p:handoutMasterId r:id="rId40"/>
  </p:handoutMasterIdLst>
  <p:sldIdLst>
    <p:sldId id="268" r:id="rId10"/>
    <p:sldId id="291" r:id="rId11"/>
    <p:sldId id="286" r:id="rId12"/>
    <p:sldId id="287" r:id="rId13"/>
    <p:sldId id="272" r:id="rId14"/>
    <p:sldId id="276" r:id="rId15"/>
    <p:sldId id="277" r:id="rId16"/>
    <p:sldId id="278" r:id="rId17"/>
    <p:sldId id="315" r:id="rId18"/>
    <p:sldId id="290" r:id="rId19"/>
    <p:sldId id="292" r:id="rId20"/>
    <p:sldId id="293" r:id="rId21"/>
    <p:sldId id="294" r:id="rId22"/>
    <p:sldId id="297" r:id="rId23"/>
    <p:sldId id="284" r:id="rId24"/>
    <p:sldId id="295" r:id="rId25"/>
    <p:sldId id="299" r:id="rId26"/>
    <p:sldId id="303" r:id="rId27"/>
    <p:sldId id="302" r:id="rId28"/>
    <p:sldId id="306" r:id="rId29"/>
    <p:sldId id="305" r:id="rId30"/>
    <p:sldId id="296" r:id="rId31"/>
    <p:sldId id="307" r:id="rId32"/>
    <p:sldId id="308" r:id="rId33"/>
    <p:sldId id="309" r:id="rId34"/>
    <p:sldId id="310" r:id="rId35"/>
    <p:sldId id="311" r:id="rId36"/>
    <p:sldId id="313" r:id="rId37"/>
    <p:sldId id="314" r:id="rId38"/>
  </p:sldIdLst>
  <p:sldSz cx="12187238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1275">
          <p15:clr>
            <a:srgbClr val="A4A3A4"/>
          </p15:clr>
        </p15:guide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45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97" userDrawn="1">
          <p15:clr>
            <a:srgbClr val="A4A3A4"/>
          </p15:clr>
        </p15:guide>
        <p15:guide id="8" pos="91">
          <p15:clr>
            <a:srgbClr val="A4A3A4"/>
          </p15:clr>
        </p15:guide>
        <p15:guide id="9" pos="7585">
          <p15:clr>
            <a:srgbClr val="A4A3A4"/>
          </p15:clr>
        </p15:guide>
        <p15:guide id="10" pos="3839">
          <p15:clr>
            <a:srgbClr val="A4A3A4"/>
          </p15:clr>
        </p15:guide>
        <p15:guide id="11" pos="204">
          <p15:clr>
            <a:srgbClr val="A4A3A4"/>
          </p15:clr>
        </p15:guide>
        <p15:guide id="12" pos="7472">
          <p15:clr>
            <a:srgbClr val="A4A3A4"/>
          </p15:clr>
        </p15:guide>
        <p15:guide id="13" orient="horz" pos="4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88187" autoAdjust="0"/>
  </p:normalViewPr>
  <p:slideViewPr>
    <p:cSldViewPr snapToObjects="1">
      <p:cViewPr varScale="1">
        <p:scale>
          <a:sx n="81" d="100"/>
          <a:sy n="81" d="100"/>
        </p:scale>
        <p:origin x="168" y="1416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97"/>
        <p:guide pos="91"/>
        <p:guide pos="7585"/>
        <p:guide pos="3839"/>
        <p:guide pos="204"/>
        <p:guide pos="7472"/>
        <p:guide orient="horz" pos="48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A4B46-F6A6-DA4E-8415-64807F0B23D2}" type="datetimeFigureOut">
              <a:rPr lang="de-DE" smtClean="0">
                <a:latin typeface="Arial" panose="020B0604020202020204" pitchFamily="34" charset="0"/>
              </a:rPr>
              <a:t>14.10.2019</a:t>
            </a:fld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48993-9816-0246-B1D2-4028350D98C2}" type="slidenum">
              <a:rPr lang="de-DE" smtClean="0">
                <a:latin typeface="Arial" panose="020B0604020202020204" pitchFamily="34" charset="0"/>
              </a:rPr>
              <a:t>‹#›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3024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G>
</file>

<file path=ppt/media/image23.JPG>
</file>

<file path=ppt/media/image24.jpeg>
</file>

<file path=ppt/media/image25.JPG>
</file>

<file path=ppt/media/image26.JPG>
</file>

<file path=ppt/media/image27.JPG>
</file>

<file path=ppt/media/image28.JPG>
</file>

<file path=ppt/media/image29.jpeg>
</file>

<file path=ppt/media/image3.png>
</file>

<file path=ppt/media/image30.jpeg>
</file>

<file path=ppt/media/image31.jpeg>
</file>

<file path=ppt/media/image32.png>
</file>

<file path=ppt/media/image33.jpeg>
</file>

<file path=ppt/media/image34.jpe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  <a:pPr/>
              <a:t>14.10.2019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Aortic Artery</a:t>
            </a:r>
          </a:p>
          <a:p>
            <a:pPr marL="171450" indent="-171450">
              <a:buFontTx/>
              <a:buChar char="-"/>
            </a:pPr>
            <a:r>
              <a:rPr lang="en-US" dirty="0"/>
              <a:t>Left ventricle through the aortic valve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Fluoroscopy used during the whole intervention to track the catheter and wide wires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060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93208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important is DSJ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22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586046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 come into the motivation of this master thesis which is</a:t>
            </a:r>
          </a:p>
          <a:p>
            <a:pPr marL="171450" indent="-171450">
              <a:buFontTx/>
              <a:buChar char="-"/>
            </a:pPr>
            <a:r>
              <a:rPr lang="en-US" dirty="0"/>
              <a:t>Subcapsular changes may lead to cataracts</a:t>
            </a:r>
          </a:p>
          <a:p>
            <a:pPr marL="171450" indent="-171450">
              <a:buFontTx/>
              <a:buChar char="-"/>
            </a:pPr>
            <a:r>
              <a:rPr lang="en-US" dirty="0"/>
              <a:t> 33% miss work due to orthopedic issues</a:t>
            </a:r>
          </a:p>
          <a:p>
            <a:pPr marL="171450" indent="-171450">
              <a:buFontTx/>
              <a:buChar char="-"/>
            </a:pPr>
            <a:r>
              <a:rPr lang="en-US" dirty="0"/>
              <a:t>Early atherosclerosis in the carotid artery  (Plaque builds inside the arteries)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08245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62252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the objective of this thesis is to test between a variety of input devices and select the one that results more suitable for TAVI teleoperation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19643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one of the devices has to be able to control the catheter in the following 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10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48981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know we are heading into </a:t>
            </a:r>
            <a:r>
              <a:rPr lang="en-US" dirty="0" err="1"/>
              <a:t>th</a:t>
            </a:r>
            <a:r>
              <a:rPr lang="en-US" dirty="0"/>
              <a:t> devices I chose to test, and how each one of them individually manage the 2 DOF</a:t>
            </a:r>
          </a:p>
          <a:p>
            <a:endParaRPr lang="en-US" dirty="0"/>
          </a:p>
          <a:p>
            <a:r>
              <a:rPr lang="en-US" dirty="0"/>
              <a:t>- Make remarks about analogic and digital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41595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90180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Talk about the dead zone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39293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80153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5666139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11809981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25070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26886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0288269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59772741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68345709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0715051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7282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4935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25086537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287923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687079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68459606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9741533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1897078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5688739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125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10812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57159663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928559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384381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8078454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147870395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35519715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2646352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6928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4159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63800854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969200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Bild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42069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81801933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83430453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6217833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94277555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57402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924177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15455288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729981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307910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2851137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378694842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24135163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30382286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579213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271206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12019383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875359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023824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70605164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150281680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95414164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53229146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4662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609004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96178265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146689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4925429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354806819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65221063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213001361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587475383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02785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2983617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49158913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806052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07918196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29380379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05744646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4426806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7254576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2713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25.09.2019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Armando Amoros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32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41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0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9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68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77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0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28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7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80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92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2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7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4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97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459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Armando Amoros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07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6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5.JPG"/><Relationship Id="rId4" Type="http://schemas.openxmlformats.org/officeDocument/2006/relationships/image" Target="../media/image3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8.JPG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3.png"/><Relationship Id="rId4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microsoft.com/office/2007/relationships/media" Target="../media/media3.mp4"/><Relationship Id="rId7" Type="http://schemas.openxmlformats.org/officeDocument/2006/relationships/image" Target="../media/image4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3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hyperlink" Target="https://www.maimonidesmed.org/heart-vascular-institute/centers/structural-heart-center/tavr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microsoft.com/office/2007/relationships/media" Target="../media/media5.mp4"/><Relationship Id="rId7" Type="http://schemas.openxmlformats.org/officeDocument/2006/relationships/image" Target="../media/image56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59.png"/><Relationship Id="rId4" Type="http://schemas.openxmlformats.org/officeDocument/2006/relationships/video" Target="../media/media5.mp4"/><Relationship Id="rId9" Type="http://schemas.openxmlformats.org/officeDocument/2006/relationships/image" Target="../media/image5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hyperlink" Target="https://www.fda.gov/radiation-emitting-products/medical-x-ray-imaging/fluoroscopy" TargetMode="External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infabcorp.com/product/revolution-full-overlap-lumbar-vest-skirt-703/" TargetMode="External"/><Relationship Id="rId5" Type="http://schemas.openxmlformats.org/officeDocument/2006/relationships/image" Target="../media/image13.jpeg"/><Relationship Id="rId10" Type="http://schemas.openxmlformats.org/officeDocument/2006/relationships/hyperlink" Target="https://www.corindus.com/physician-resources" TargetMode="External"/><Relationship Id="rId4" Type="http://schemas.openxmlformats.org/officeDocument/2006/relationships/image" Target="../media/image12.jpe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rindus.com/physician-resources" TargetMode="External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23.JPG"/><Relationship Id="rId7" Type="http://schemas.openxmlformats.org/officeDocument/2006/relationships/image" Target="../media/image3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Untertitel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Sensory-Motor systems Lab</a:t>
            </a:r>
          </a:p>
          <a:p>
            <a:r>
              <a:rPr lang="en-GB" dirty="0"/>
              <a:t>Presenter: Armando Amor</a:t>
            </a:r>
            <a:r>
              <a:rPr lang="es-MX" dirty="0"/>
              <a:t>ós</a:t>
            </a:r>
            <a:endParaRPr lang="en-GB" dirty="0"/>
          </a:p>
          <a:p>
            <a:r>
              <a:rPr lang="en-GB" dirty="0"/>
              <a:t>Supervisor: Dr. Robert Riener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18" name="Titel 1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Master Device for TAVI Teleoperation Robot</a:t>
            </a:r>
            <a:br>
              <a:rPr lang="en-GB" dirty="0"/>
            </a:br>
            <a:r>
              <a:rPr lang="en-GB" sz="1800" dirty="0"/>
              <a:t>Master Thesis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pic>
        <p:nvPicPr>
          <p:cNvPr id="15" name="Bildplatzhalter 14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" r="30"/>
          <a:stretch>
            <a:fillRect/>
          </a:stretch>
        </p:blipFill>
        <p:spPr/>
      </p:pic>
      <p:pic>
        <p:nvPicPr>
          <p:cNvPr id="8" name="Picture 30">
            <a:extLst>
              <a:ext uri="{FF2B5EF4-FFF2-40B4-BE49-F238E27FC236}">
                <a16:creationId xmlns:a16="http://schemas.microsoft.com/office/drawing/2014/main" id="{1092AF5A-B8C6-4149-91CB-104B8F6D61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808" y="6237288"/>
            <a:ext cx="879475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8">
            <a:extLst>
              <a:ext uri="{FF2B5EF4-FFF2-40B4-BE49-F238E27FC236}">
                <a16:creationId xmlns:a16="http://schemas.microsoft.com/office/drawing/2014/main" id="{D2AEF622-A344-4E22-876C-88BCCA2083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9" t="32564" r="11789" b="32132"/>
          <a:stretch>
            <a:fillRect/>
          </a:stretch>
        </p:blipFill>
        <p:spPr bwMode="auto">
          <a:xfrm>
            <a:off x="383505" y="6369027"/>
            <a:ext cx="2224088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890633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323850" y="1592714"/>
            <a:ext cx="7065169" cy="3131686"/>
          </a:xfrm>
        </p:spPr>
        <p:txBody>
          <a:bodyPr/>
          <a:lstStyle/>
          <a:p>
            <a:r>
              <a:rPr lang="en-GB" dirty="0"/>
              <a:t>Manage 2 DOF (Degrees of freedom)</a:t>
            </a:r>
          </a:p>
          <a:p>
            <a:pPr lvl="1"/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DOF Axial movement</a:t>
            </a:r>
          </a:p>
          <a:p>
            <a:pPr marL="361950" lvl="1" indent="0">
              <a:buNone/>
            </a:pPr>
            <a:endParaRPr lang="en-GB" dirty="0"/>
          </a:p>
          <a:p>
            <a:pPr lvl="1"/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DOF Rotation movement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No tip control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Characteristics of all Devices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2283B73-F206-45F2-8840-07DF59188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619" y="1028563"/>
            <a:ext cx="2047875" cy="5229225"/>
          </a:xfrm>
          <a:prstGeom prst="rect">
            <a:avLst/>
          </a:prstGeom>
        </p:spPr>
      </p:pic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1B46225B-206B-4443-BA64-ABA48105D798}"/>
              </a:ext>
            </a:extLst>
          </p:cNvPr>
          <p:cNvSpPr/>
          <p:nvPr/>
        </p:nvSpPr>
        <p:spPr>
          <a:xfrm>
            <a:off x="9484519" y="2255713"/>
            <a:ext cx="228600" cy="3048000"/>
          </a:xfrm>
          <a:prstGeom prst="up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Arrow: Curved Up 17">
            <a:extLst>
              <a:ext uri="{FF2B5EF4-FFF2-40B4-BE49-F238E27FC236}">
                <a16:creationId xmlns:a16="http://schemas.microsoft.com/office/drawing/2014/main" id="{0656F025-8A7D-4286-BBBF-E5C90548E684}"/>
              </a:ext>
            </a:extLst>
          </p:cNvPr>
          <p:cNvSpPr/>
          <p:nvPr/>
        </p:nvSpPr>
        <p:spPr>
          <a:xfrm>
            <a:off x="8151019" y="3733800"/>
            <a:ext cx="838200" cy="381000"/>
          </a:xfrm>
          <a:prstGeom prst="curved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C9A800-BB98-4274-8329-762B4E9AD082}"/>
              </a:ext>
            </a:extLst>
          </p:cNvPr>
          <p:cNvSpPr txBox="1"/>
          <p:nvPr/>
        </p:nvSpPr>
        <p:spPr>
          <a:xfrm rot="5400000">
            <a:off x="9530485" y="3595301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</a:t>
            </a:r>
            <a:r>
              <a:rPr lang="en-US" sz="1200" baseline="30000" dirty="0"/>
              <a:t>st</a:t>
            </a:r>
            <a:r>
              <a:rPr lang="en-US" sz="1200" dirty="0"/>
              <a:t> DOF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474896-5868-4B98-A6C6-27A2320519ED}"/>
              </a:ext>
            </a:extLst>
          </p:cNvPr>
          <p:cNvSpPr txBox="1"/>
          <p:nvPr/>
        </p:nvSpPr>
        <p:spPr>
          <a:xfrm rot="3226690">
            <a:off x="7766851" y="4012860"/>
            <a:ext cx="7537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</a:t>
            </a:r>
            <a:r>
              <a:rPr lang="en-US" sz="1200" baseline="30000" dirty="0"/>
              <a:t>nd</a:t>
            </a:r>
            <a:r>
              <a:rPr lang="en-US" sz="1200" dirty="0"/>
              <a:t> DOF</a:t>
            </a:r>
          </a:p>
        </p:txBody>
      </p:sp>
    </p:spTree>
    <p:extLst>
      <p:ext uri="{BB962C8B-B14F-4D97-AF65-F5344CB8AC3E}">
        <p14:creationId xmlns:p14="http://schemas.microsoft.com/office/powerpoint/2010/main" val="299345541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154552" y="1592714"/>
            <a:ext cx="4242047" cy="1634898"/>
          </a:xfrm>
        </p:spPr>
        <p:txBody>
          <a:bodyPr/>
          <a:lstStyle/>
          <a:p>
            <a:r>
              <a:rPr lang="en-GB" sz="2000" dirty="0"/>
              <a:t>1</a:t>
            </a:r>
            <a:r>
              <a:rPr lang="en-GB" sz="2000" baseline="30000" dirty="0"/>
              <a:t>st</a:t>
            </a:r>
            <a:r>
              <a:rPr lang="en-GB" sz="2000" dirty="0"/>
              <a:t> DOF – Up and Down keys, </a:t>
            </a:r>
            <a:r>
              <a:rPr lang="en-US" sz="2000" dirty="0"/>
              <a:t>Pressed Time* - Velocity</a:t>
            </a:r>
            <a:endParaRPr lang="en-GB" sz="2000" dirty="0"/>
          </a:p>
          <a:p>
            <a:r>
              <a:rPr lang="en-GB" sz="2000" dirty="0"/>
              <a:t>2</a:t>
            </a:r>
            <a:r>
              <a:rPr lang="en-GB" sz="2000" baseline="30000" dirty="0"/>
              <a:t>nd</a:t>
            </a:r>
            <a:r>
              <a:rPr lang="en-GB" sz="2000" dirty="0"/>
              <a:t> DOF – Left and Right keys,</a:t>
            </a:r>
            <a:r>
              <a:rPr lang="en-US" sz="2000" dirty="0"/>
              <a:t>  Pressed Time* - Velocity</a:t>
            </a:r>
          </a:p>
          <a:p>
            <a:endParaRPr lang="en-GB" sz="20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Keyboard				Remote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E26EB6-B1B7-479F-AECA-C5B1E37F0E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34" y="3208562"/>
            <a:ext cx="3799423" cy="28495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1D400B-974D-4033-9FB8-38FDE93477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813" y="1524000"/>
            <a:ext cx="3412981" cy="25597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8F3906-5438-48E2-9C26-C4507A2420B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047" y="1524000"/>
            <a:ext cx="4230966" cy="2106388"/>
          </a:xfrm>
          <a:prstGeom prst="rect">
            <a:avLst/>
          </a:prstGeom>
        </p:spPr>
      </p:pic>
      <p:sp>
        <p:nvSpPr>
          <p:cNvPr id="12" name="Inhaltsplatzhalter 10">
            <a:extLst>
              <a:ext uri="{FF2B5EF4-FFF2-40B4-BE49-F238E27FC236}">
                <a16:creationId xmlns:a16="http://schemas.microsoft.com/office/drawing/2014/main" id="{021000EB-EE58-49D8-8BC1-EBFB7C8FB396}"/>
              </a:ext>
            </a:extLst>
          </p:cNvPr>
          <p:cNvSpPr txBox="1">
            <a:spLocks/>
          </p:cNvSpPr>
          <p:nvPr/>
        </p:nvSpPr>
        <p:spPr>
          <a:xfrm>
            <a:off x="4590431" y="4533674"/>
            <a:ext cx="7032093" cy="111283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1</a:t>
            </a:r>
            <a:r>
              <a:rPr lang="en-GB" sz="2000" baseline="30000" dirty="0"/>
              <a:t>st</a:t>
            </a:r>
            <a:r>
              <a:rPr lang="en-GB" sz="2000" dirty="0"/>
              <a:t> DOF – Up and Down buttons, </a:t>
            </a:r>
            <a:r>
              <a:rPr lang="en-US" sz="2000" dirty="0"/>
              <a:t>Pressed Time* - Velocity</a:t>
            </a:r>
            <a:r>
              <a:rPr lang="en-GB" sz="2000" dirty="0"/>
              <a:t> (Push Buttons)</a:t>
            </a:r>
          </a:p>
          <a:p>
            <a:r>
              <a:rPr lang="en-GB" sz="2000" dirty="0"/>
              <a:t>2</a:t>
            </a:r>
            <a:r>
              <a:rPr lang="en-GB" sz="2000" baseline="30000" dirty="0"/>
              <a:t>nd</a:t>
            </a:r>
            <a:r>
              <a:rPr lang="en-GB" sz="2000" dirty="0"/>
              <a:t> DOF – Rotation disk, velocity to velocity mapping (Rotatory non contact sensor)</a:t>
            </a:r>
          </a:p>
        </p:txBody>
      </p:sp>
    </p:spTree>
    <p:extLst>
      <p:ext uri="{BB962C8B-B14F-4D97-AF65-F5344CB8AC3E}">
        <p14:creationId xmlns:p14="http://schemas.microsoft.com/office/powerpoint/2010/main" val="3152902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4819" y="4975227"/>
            <a:ext cx="6143408" cy="1112836"/>
          </a:xfrm>
        </p:spPr>
        <p:txBody>
          <a:bodyPr/>
          <a:lstStyle/>
          <a:p>
            <a:r>
              <a:rPr lang="en-GB" sz="2000" dirty="0"/>
              <a:t>1</a:t>
            </a:r>
            <a:r>
              <a:rPr lang="en-GB" sz="2000" baseline="30000" dirty="0"/>
              <a:t>st</a:t>
            </a:r>
            <a:r>
              <a:rPr lang="en-GB" sz="2000" dirty="0"/>
              <a:t> DOF – Front and back rotation, distance to velocity (with potentiometer) </a:t>
            </a:r>
          </a:p>
          <a:p>
            <a:r>
              <a:rPr lang="en-GB" sz="2000" dirty="0"/>
              <a:t>2</a:t>
            </a:r>
            <a:r>
              <a:rPr lang="en-GB" sz="2000" baseline="30000" dirty="0"/>
              <a:t>nd</a:t>
            </a:r>
            <a:r>
              <a:rPr lang="en-GB" sz="2000" dirty="0"/>
              <a:t> DOF – Rotation over axis , distance to velocity (with potentiometer)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Joystick				Catheter like</a:t>
            </a:r>
          </a:p>
        </p:txBody>
      </p:sp>
      <p:sp>
        <p:nvSpPr>
          <p:cNvPr id="12" name="Inhaltsplatzhalter 10">
            <a:extLst>
              <a:ext uri="{FF2B5EF4-FFF2-40B4-BE49-F238E27FC236}">
                <a16:creationId xmlns:a16="http://schemas.microsoft.com/office/drawing/2014/main" id="{021000EB-EE58-49D8-8BC1-EBFB7C8FB396}"/>
              </a:ext>
            </a:extLst>
          </p:cNvPr>
          <p:cNvSpPr txBox="1">
            <a:spLocks/>
          </p:cNvSpPr>
          <p:nvPr/>
        </p:nvSpPr>
        <p:spPr>
          <a:xfrm>
            <a:off x="4458627" y="1592714"/>
            <a:ext cx="3046482" cy="427468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1</a:t>
            </a:r>
            <a:r>
              <a:rPr lang="en-GB" sz="2000" baseline="30000" dirty="0"/>
              <a:t>st</a:t>
            </a:r>
            <a:r>
              <a:rPr lang="en-GB" sz="2000" dirty="0"/>
              <a:t> DOF – Push and pull motion , distance to velocity (with potentiometer)</a:t>
            </a:r>
          </a:p>
          <a:p>
            <a:r>
              <a:rPr lang="en-GB" sz="2000" dirty="0"/>
              <a:t>2</a:t>
            </a:r>
            <a:r>
              <a:rPr lang="en-GB" sz="2000" baseline="30000" dirty="0"/>
              <a:t>nd</a:t>
            </a:r>
            <a:r>
              <a:rPr lang="en-GB" sz="2000" dirty="0"/>
              <a:t> DOF – Rotation over axis , velocity to velocity (Rotatory non contact sensor)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95928B-9B26-4C5D-BB69-8D97853E9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236" y="1267583"/>
            <a:ext cx="2590800" cy="36092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262947-730B-44DB-A9A6-B047D7145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7944" y="3657600"/>
            <a:ext cx="4372422" cy="213015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22F279-38D6-4303-A266-D3CC2D86758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674" y="1223546"/>
            <a:ext cx="4356692" cy="229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21590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29CFA2-8193-4EDE-BBED-AE3F548F2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406" y="5874886"/>
            <a:ext cx="9904890" cy="52591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* Velocity of digital devices increases </a:t>
            </a:r>
            <a:r>
              <a:rPr lang="en-US" sz="2000" b="1" dirty="0"/>
              <a:t>linearly</a:t>
            </a:r>
            <a:r>
              <a:rPr lang="en-US" sz="2000" dirty="0"/>
              <a:t> over time with an initial offset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D166FE-5E84-4253-93F8-4FC739E13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376509-E540-49B2-B224-309E037FC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870A-5BAB-4B93-A81B-0619CE27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13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5AF6CB6-096F-4AFD-9CF9-046AF6146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and Disadvantages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95F36E2-7E3C-4E04-BEC7-34CC2D2F5E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069244"/>
              </p:ext>
            </p:extLst>
          </p:nvPr>
        </p:nvGraphicFramePr>
        <p:xfrm>
          <a:off x="607219" y="1173020"/>
          <a:ext cx="11227117" cy="4615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317">
                  <a:extLst>
                    <a:ext uri="{9D8B030D-6E8A-4147-A177-3AD203B41FA5}">
                      <a16:colId xmlns:a16="http://schemas.microsoft.com/office/drawing/2014/main" val="2759389620"/>
                    </a:ext>
                  </a:extLst>
                </a:gridCol>
                <a:gridCol w="2628757">
                  <a:extLst>
                    <a:ext uri="{9D8B030D-6E8A-4147-A177-3AD203B41FA5}">
                      <a16:colId xmlns:a16="http://schemas.microsoft.com/office/drawing/2014/main" val="1674935612"/>
                    </a:ext>
                  </a:extLst>
                </a:gridCol>
                <a:gridCol w="2222326">
                  <a:extLst>
                    <a:ext uri="{9D8B030D-6E8A-4147-A177-3AD203B41FA5}">
                      <a16:colId xmlns:a16="http://schemas.microsoft.com/office/drawing/2014/main" val="1321215270"/>
                    </a:ext>
                  </a:extLst>
                </a:gridCol>
                <a:gridCol w="2692717">
                  <a:extLst>
                    <a:ext uri="{9D8B030D-6E8A-4147-A177-3AD203B41FA5}">
                      <a16:colId xmlns:a16="http://schemas.microsoft.com/office/drawing/2014/main" val="3521529009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2739877477"/>
                    </a:ext>
                  </a:extLst>
                </a:gridCol>
              </a:tblGrid>
              <a:tr h="4506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Mapping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Disadvantages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022358"/>
                  </a:ext>
                </a:extLst>
              </a:tr>
              <a:tr h="1254124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Analogic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Position </a:t>
                      </a:r>
                      <a:r>
                        <a:rPr lang="en-US" sz="1600" dirty="0"/>
                        <a:t>- Velocity</a:t>
                      </a:r>
                    </a:p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Joystick (Axial &amp; Rotation)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Catheter (Axial)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High Resolution with high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No instant stop, prone to overshot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Additional mechanics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488192"/>
                  </a:ext>
                </a:extLst>
              </a:tr>
              <a:tr h="154353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Velocity - Velocity</a:t>
                      </a:r>
                    </a:p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Remote (Rotation)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Catheter (Rotation)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Simplified mechanics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Instant stop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Resolution highly dependent on sampling rate in combination with communication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627828"/>
                  </a:ext>
                </a:extLst>
              </a:tr>
              <a:tr h="12541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Digital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Pressed Time* - Velocity</a:t>
                      </a:r>
                    </a:p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Keyboard (Axial &amp; Rotation)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Remote (Axial)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Simpler for first time users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Instant stop when releasing 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Once released, it is necessary to build up velocity again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No control in velocity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056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74864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323850" y="1592714"/>
            <a:ext cx="4475595" cy="4198486"/>
          </a:xfrm>
        </p:spPr>
        <p:txBody>
          <a:bodyPr/>
          <a:lstStyle/>
          <a:p>
            <a:r>
              <a:rPr lang="en-GB" dirty="0"/>
              <a:t>Matlab sampling rate 30ms</a:t>
            </a:r>
          </a:p>
          <a:p>
            <a:endParaRPr lang="en-GB" dirty="0"/>
          </a:p>
          <a:p>
            <a:r>
              <a:rPr lang="en-GB" dirty="0"/>
              <a:t>Arduino process the velocities internally</a:t>
            </a:r>
          </a:p>
          <a:p>
            <a:endParaRPr lang="en-GB" dirty="0"/>
          </a:p>
          <a:p>
            <a:r>
              <a:rPr lang="en-GB" dirty="0"/>
              <a:t>Arduino sampling rate matched with Matlab for velocity – velocity devices</a:t>
            </a:r>
          </a:p>
          <a:p>
            <a:endParaRPr lang="en-GB" dirty="0"/>
          </a:p>
          <a:p>
            <a:r>
              <a:rPr lang="en-GB" dirty="0"/>
              <a:t>Serial communication 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Experiments setup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00ECBF8-ED79-4FD7-8B8D-667BE5BBB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603" y="2930499"/>
            <a:ext cx="1516814" cy="107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esultado de imagen para computer draw">
            <a:extLst>
              <a:ext uri="{FF2B5EF4-FFF2-40B4-BE49-F238E27FC236}">
                <a16:creationId xmlns:a16="http://schemas.microsoft.com/office/drawing/2014/main" id="{EF7BEE29-CDE0-430D-8AAC-C66AB5304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819" y="609600"/>
            <a:ext cx="28194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567FE2C1-A3A7-417D-9210-BB69866D1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419" y="1219200"/>
            <a:ext cx="872200" cy="8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1767F27-E604-43F3-955C-4814FBA796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7124" y="3475725"/>
            <a:ext cx="1400175" cy="2009775"/>
          </a:xfrm>
          <a:prstGeom prst="rect">
            <a:avLst/>
          </a:prstGeom>
        </p:spPr>
      </p:pic>
      <p:sp>
        <p:nvSpPr>
          <p:cNvPr id="17" name="Arrow: Bent-Up 16">
            <a:extLst>
              <a:ext uri="{FF2B5EF4-FFF2-40B4-BE49-F238E27FC236}">
                <a16:creationId xmlns:a16="http://schemas.microsoft.com/office/drawing/2014/main" id="{5CBD9D0F-D24D-4FB3-8A49-04548E71550E}"/>
              </a:ext>
            </a:extLst>
          </p:cNvPr>
          <p:cNvSpPr/>
          <p:nvPr/>
        </p:nvSpPr>
        <p:spPr>
          <a:xfrm flipH="1">
            <a:off x="6733956" y="4175391"/>
            <a:ext cx="2203167" cy="1074410"/>
          </a:xfrm>
          <a:prstGeom prst="bentUpArrow">
            <a:avLst>
              <a:gd name="adj1" fmla="val 18281"/>
              <a:gd name="adj2" fmla="val 25000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Arrow: Bent-Up 20">
            <a:extLst>
              <a:ext uri="{FF2B5EF4-FFF2-40B4-BE49-F238E27FC236}">
                <a16:creationId xmlns:a16="http://schemas.microsoft.com/office/drawing/2014/main" id="{984277CA-7FDF-4E9A-A438-B6FEB09B96F2}"/>
              </a:ext>
            </a:extLst>
          </p:cNvPr>
          <p:cNvSpPr/>
          <p:nvPr/>
        </p:nvSpPr>
        <p:spPr>
          <a:xfrm rot="16200000" flipV="1">
            <a:off x="6619334" y="763341"/>
            <a:ext cx="1199775" cy="1947993"/>
          </a:xfrm>
          <a:prstGeom prst="bentUpArrow">
            <a:avLst>
              <a:gd name="adj1" fmla="val 16977"/>
              <a:gd name="adj2" fmla="val 25000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1A6CF-E8C0-4F2F-9DAE-77AE83779BDA}"/>
              </a:ext>
            </a:extLst>
          </p:cNvPr>
          <p:cNvSpPr txBox="1"/>
          <p:nvPr/>
        </p:nvSpPr>
        <p:spPr>
          <a:xfrm>
            <a:off x="5940425" y="553904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Analogic / Digital Signals</a:t>
            </a:r>
          </a:p>
        </p:txBody>
      </p:sp>
      <p:sp>
        <p:nvSpPr>
          <p:cNvPr id="19" name="Arrow: Circular 18">
            <a:extLst>
              <a:ext uri="{FF2B5EF4-FFF2-40B4-BE49-F238E27FC236}">
                <a16:creationId xmlns:a16="http://schemas.microsoft.com/office/drawing/2014/main" id="{D9D2BA58-8333-4877-A15F-E786A7670765}"/>
              </a:ext>
            </a:extLst>
          </p:cNvPr>
          <p:cNvSpPr/>
          <p:nvPr/>
        </p:nvSpPr>
        <p:spPr>
          <a:xfrm rot="16200000">
            <a:off x="5085716" y="2844430"/>
            <a:ext cx="1199775" cy="1329757"/>
          </a:xfrm>
          <a:prstGeom prst="circular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Arrow: Circular 23">
            <a:extLst>
              <a:ext uri="{FF2B5EF4-FFF2-40B4-BE49-F238E27FC236}">
                <a16:creationId xmlns:a16="http://schemas.microsoft.com/office/drawing/2014/main" id="{BA03943D-CE2F-47AA-8BCD-7BEF070E1053}"/>
              </a:ext>
            </a:extLst>
          </p:cNvPr>
          <p:cNvSpPr/>
          <p:nvPr/>
        </p:nvSpPr>
        <p:spPr>
          <a:xfrm rot="5400000">
            <a:off x="10375754" y="1191537"/>
            <a:ext cx="1199775" cy="1329757"/>
          </a:xfrm>
          <a:prstGeom prst="circular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6505E4-8CB0-4DE3-874D-839B646680F6}"/>
              </a:ext>
            </a:extLst>
          </p:cNvPr>
          <p:cNvSpPr txBox="1"/>
          <p:nvPr/>
        </p:nvSpPr>
        <p:spPr>
          <a:xfrm rot="16200000">
            <a:off x="3796655" y="3410413"/>
            <a:ext cx="2159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Velocity processing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1C8811-2118-4C60-B69E-2BB2CE69E703}"/>
              </a:ext>
            </a:extLst>
          </p:cNvPr>
          <p:cNvSpPr txBox="1"/>
          <p:nvPr/>
        </p:nvSpPr>
        <p:spPr>
          <a:xfrm rot="5400000">
            <a:off x="10835171" y="1839843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Graphics process</a:t>
            </a:r>
          </a:p>
        </p:txBody>
      </p:sp>
      <p:sp>
        <p:nvSpPr>
          <p:cNvPr id="27" name="Arrow: Bent-Up 26">
            <a:extLst>
              <a:ext uri="{FF2B5EF4-FFF2-40B4-BE49-F238E27FC236}">
                <a16:creationId xmlns:a16="http://schemas.microsoft.com/office/drawing/2014/main" id="{3EC1326E-2781-4178-83FE-7387277883A9}"/>
              </a:ext>
            </a:extLst>
          </p:cNvPr>
          <p:cNvSpPr/>
          <p:nvPr/>
        </p:nvSpPr>
        <p:spPr>
          <a:xfrm rot="10800000">
            <a:off x="6639074" y="1919092"/>
            <a:ext cx="1767113" cy="730452"/>
          </a:xfrm>
          <a:prstGeom prst="bent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FD0691-D3B3-4A7F-8E2A-A6DFA4720FBC}"/>
              </a:ext>
            </a:extLst>
          </p:cNvPr>
          <p:cNvSpPr txBox="1"/>
          <p:nvPr/>
        </p:nvSpPr>
        <p:spPr>
          <a:xfrm>
            <a:off x="6853804" y="2562613"/>
            <a:ext cx="3031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Velocity request interruption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0883D6-B1AA-40A7-A029-CBA46B5D2E4A}"/>
              </a:ext>
            </a:extLst>
          </p:cNvPr>
          <p:cNvSpPr txBox="1"/>
          <p:nvPr/>
        </p:nvSpPr>
        <p:spPr>
          <a:xfrm>
            <a:off x="5569903" y="84202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Send velocities</a:t>
            </a:r>
          </a:p>
        </p:txBody>
      </p:sp>
    </p:spTree>
    <p:extLst>
      <p:ext uri="{BB962C8B-B14F-4D97-AF65-F5344CB8AC3E}">
        <p14:creationId xmlns:p14="http://schemas.microsoft.com/office/powerpoint/2010/main" val="154277117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205284" y="1592714"/>
            <a:ext cx="4478795" cy="4350886"/>
          </a:xfrm>
        </p:spPr>
        <p:txBody>
          <a:bodyPr/>
          <a:lstStyle/>
          <a:p>
            <a:r>
              <a:rPr lang="en-GB" sz="2000" dirty="0"/>
              <a:t>2D representation of a catheter (simulation fluoroscopy image)</a:t>
            </a:r>
          </a:p>
          <a:p>
            <a:endParaRPr lang="en-GB" sz="2000" dirty="0"/>
          </a:p>
          <a:p>
            <a:r>
              <a:rPr lang="en-GB" sz="2000" dirty="0"/>
              <a:t>1</a:t>
            </a:r>
            <a:r>
              <a:rPr lang="en-GB" sz="2000" baseline="30000" dirty="0"/>
              <a:t>st</a:t>
            </a:r>
            <a:r>
              <a:rPr lang="en-GB" sz="2000" dirty="0"/>
              <a:t> DOF (Axial movement) Up and Down</a:t>
            </a:r>
          </a:p>
          <a:p>
            <a:endParaRPr lang="en-GB" sz="2000" dirty="0"/>
          </a:p>
          <a:p>
            <a:r>
              <a:rPr lang="en-GB" sz="2000" dirty="0"/>
              <a:t>2</a:t>
            </a:r>
            <a:r>
              <a:rPr lang="en-GB" sz="2000" baseline="30000" dirty="0"/>
              <a:t>nd</a:t>
            </a:r>
            <a:r>
              <a:rPr lang="en-GB" sz="2000" dirty="0"/>
              <a:t> DOF (Rotation movement) Left and Right</a:t>
            </a:r>
          </a:p>
          <a:p>
            <a:endParaRPr lang="en-GB" sz="2000" dirty="0"/>
          </a:p>
          <a:p>
            <a:r>
              <a:rPr lang="en-GB" sz="2000" dirty="0"/>
              <a:t>Green dot is the tip of the catheter</a:t>
            </a:r>
          </a:p>
          <a:p>
            <a:endParaRPr lang="en-GB" sz="2000" dirty="0"/>
          </a:p>
          <a:p>
            <a:r>
              <a:rPr lang="en-GB" sz="2000" dirty="0"/>
              <a:t>Catheter sinusoidal movement in rotation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Graphic Environment 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7" name="TestTrim">
            <a:hlinkClick r:id="" action="ppaction://media"/>
            <a:extLst>
              <a:ext uri="{FF2B5EF4-FFF2-40B4-BE49-F238E27FC236}">
                <a16:creationId xmlns:a16="http://schemas.microsoft.com/office/drawing/2014/main" id="{49AE08B3-4CD3-49E3-A6DC-9E534CA463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84079" y="1571158"/>
            <a:ext cx="7296287" cy="387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1719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1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Experiment 1</a:t>
            </a:r>
            <a:r>
              <a:rPr lang="en-GB" baseline="30000" dirty="0"/>
              <a:t>st</a:t>
            </a:r>
            <a:r>
              <a:rPr lang="en-GB" dirty="0"/>
              <a:t> DOF and 2</a:t>
            </a:r>
            <a:r>
              <a:rPr lang="en-GB" baseline="30000" dirty="0"/>
              <a:t>nd</a:t>
            </a:r>
            <a:r>
              <a:rPr lang="en-GB" dirty="0"/>
              <a:t> DOF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Inhaltsplatzhalter 10">
            <a:extLst>
              <a:ext uri="{FF2B5EF4-FFF2-40B4-BE49-F238E27FC236}">
                <a16:creationId xmlns:a16="http://schemas.microsoft.com/office/drawing/2014/main" id="{9E4DD5A1-3749-4648-B463-34AB01E6CDD7}"/>
              </a:ext>
            </a:extLst>
          </p:cNvPr>
          <p:cNvSpPr txBox="1">
            <a:spLocks/>
          </p:cNvSpPr>
          <p:nvPr/>
        </p:nvSpPr>
        <p:spPr>
          <a:xfrm>
            <a:off x="4874419" y="1592714"/>
            <a:ext cx="6553200" cy="435088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Objective:</a:t>
            </a:r>
          </a:p>
          <a:p>
            <a:pPr marL="361950" lvl="1" indent="0">
              <a:buNone/>
            </a:pPr>
            <a:r>
              <a:rPr lang="en-GB" sz="1600" dirty="0"/>
              <a:t>Try to collocate the tip of the catheter (green square) inside the target (red square)</a:t>
            </a:r>
            <a:br>
              <a:rPr lang="en-GB" sz="1600" dirty="0"/>
            </a:br>
            <a:endParaRPr lang="en-GB" sz="1600" dirty="0"/>
          </a:p>
          <a:p>
            <a:r>
              <a:rPr lang="en-GB" sz="2000" dirty="0"/>
              <a:t>Metrics:</a:t>
            </a:r>
          </a:p>
          <a:p>
            <a:pPr marL="361950" lvl="1" indent="0">
              <a:buNone/>
            </a:pPr>
            <a:r>
              <a:rPr lang="en-GB" sz="1600" dirty="0"/>
              <a:t>RMSE in X and Y</a:t>
            </a:r>
          </a:p>
          <a:p>
            <a:endParaRPr lang="en-GB" sz="2000" dirty="0"/>
          </a:p>
          <a:p>
            <a:r>
              <a:rPr lang="en-GB" sz="2000" dirty="0"/>
              <a:t>Worlds (scenarios):</a:t>
            </a:r>
          </a:p>
          <a:p>
            <a:pPr marL="361950" lvl="1" indent="0">
              <a:buNone/>
            </a:pPr>
            <a:r>
              <a:rPr lang="en-GB" sz="1600" dirty="0"/>
              <a:t>3 different target trajectories per experiment</a:t>
            </a:r>
          </a:p>
          <a:p>
            <a:pPr marL="361950" lvl="1" indent="0">
              <a:buNone/>
            </a:pPr>
            <a:endParaRPr lang="en-GB" sz="1600" dirty="0"/>
          </a:p>
          <a:p>
            <a:r>
              <a:rPr lang="en-GB" sz="2000" dirty="0"/>
              <a:t>Repetitions:</a:t>
            </a:r>
          </a:p>
          <a:p>
            <a:pPr marL="361950" lvl="1" indent="0">
              <a:buNone/>
            </a:pPr>
            <a:r>
              <a:rPr lang="en-GB" sz="1600" dirty="0"/>
              <a:t>5 Times per world</a:t>
            </a:r>
          </a:p>
          <a:p>
            <a:pPr marL="361950" lvl="1" indent="0">
              <a:buNone/>
            </a:pPr>
            <a:r>
              <a:rPr lang="en-GB" sz="1600" dirty="0"/>
              <a:t>5 * 3Worlds *4Devices = 60Repetitions per experiment</a:t>
            </a:r>
          </a:p>
          <a:p>
            <a:pPr marL="361950" lvl="1" indent="0">
              <a:buNone/>
            </a:pPr>
            <a:r>
              <a:rPr lang="en-GB" sz="1600" dirty="0"/>
              <a:t>10 seconds each</a:t>
            </a:r>
          </a:p>
        </p:txBody>
      </p:sp>
      <p:pic>
        <p:nvPicPr>
          <p:cNvPr id="13" name="1stDOF_1_Joy.mp4_Trim">
            <a:hlinkClick r:id="" action="ppaction://media"/>
            <a:extLst>
              <a:ext uri="{FF2B5EF4-FFF2-40B4-BE49-F238E27FC236}">
                <a16:creationId xmlns:a16="http://schemas.microsoft.com/office/drawing/2014/main" id="{6423DD88-82D6-40C6-AFE6-40B0BA1AB7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1266" y="1313113"/>
            <a:ext cx="4413591" cy="2344487"/>
          </a:xfrm>
          <a:prstGeom prst="rect">
            <a:avLst/>
          </a:prstGeom>
        </p:spPr>
      </p:pic>
      <p:pic>
        <p:nvPicPr>
          <p:cNvPr id="14" name="2ndDOF_1_joy_Trim">
            <a:hlinkClick r:id="" action="ppaction://media"/>
            <a:extLst>
              <a:ext uri="{FF2B5EF4-FFF2-40B4-BE49-F238E27FC236}">
                <a16:creationId xmlns:a16="http://schemas.microsoft.com/office/drawing/2014/main" id="{4271785D-75D5-40D4-AFC8-2AADD4D4D93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57564" y="3751513"/>
            <a:ext cx="4413591" cy="234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183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3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13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45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1stDOF Experiment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1E47DEC-87E4-4AC3-AF80-91C479306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019" y="879538"/>
            <a:ext cx="6175131" cy="3440502"/>
          </a:xfrm>
        </p:spPr>
      </p:pic>
      <p:sp>
        <p:nvSpPr>
          <p:cNvPr id="30" name="Inhaltsplatzhalter 10">
            <a:extLst>
              <a:ext uri="{FF2B5EF4-FFF2-40B4-BE49-F238E27FC236}">
                <a16:creationId xmlns:a16="http://schemas.microsoft.com/office/drawing/2014/main" id="{AFC86114-23BA-4CA5-920A-4D59DEA1AE3F}"/>
              </a:ext>
            </a:extLst>
          </p:cNvPr>
          <p:cNvSpPr txBox="1">
            <a:spLocks/>
          </p:cNvSpPr>
          <p:nvPr/>
        </p:nvSpPr>
        <p:spPr>
          <a:xfrm>
            <a:off x="357564" y="1672657"/>
            <a:ext cx="5007769" cy="351268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Joystick is not significantly better than keyboard due to interaction </a:t>
            </a:r>
            <a:br>
              <a:rPr lang="en-GB" sz="1800" dirty="0"/>
            </a:br>
            <a:r>
              <a:rPr lang="en-GB" sz="1800" dirty="0"/>
              <a:t>P-Value = 0.006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81D75D6-7ACF-442F-9581-9B3FF9BD28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2932512"/>
            <a:ext cx="5541169" cy="308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84406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1stDOF Learning/Training Curve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64CE89-C7FC-464F-BE8F-4A7DC19A37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389" y="2049915"/>
            <a:ext cx="5865988" cy="32840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8CDD29B-DB67-435C-B4B1-A424524123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19" y="2073977"/>
            <a:ext cx="5823008" cy="326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32626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2ndDOF Experiment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0" name="Inhaltsplatzhalter 10">
            <a:extLst>
              <a:ext uri="{FF2B5EF4-FFF2-40B4-BE49-F238E27FC236}">
                <a16:creationId xmlns:a16="http://schemas.microsoft.com/office/drawing/2014/main" id="{AFC86114-23BA-4CA5-920A-4D59DEA1AE3F}"/>
              </a:ext>
            </a:extLst>
          </p:cNvPr>
          <p:cNvSpPr txBox="1">
            <a:spLocks/>
          </p:cNvSpPr>
          <p:nvPr/>
        </p:nvSpPr>
        <p:spPr>
          <a:xfrm>
            <a:off x="607219" y="1672657"/>
            <a:ext cx="4495800" cy="351268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Keyboard is significantly better than all other devices with </a:t>
            </a:r>
            <a:br>
              <a:rPr lang="en-GB" sz="1800" dirty="0"/>
            </a:br>
            <a:r>
              <a:rPr lang="en-GB" sz="1800" dirty="0"/>
              <a:t>P-Values &lt; 4.50E-10</a:t>
            </a:r>
          </a:p>
          <a:p>
            <a:endParaRPr lang="en-GB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A3DE3C-C7BA-4124-AC21-3435E5E55D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872" y="914400"/>
            <a:ext cx="6112558" cy="3405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DC47B11-303F-4CE0-8D0D-5259D1DCE1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88" y="3040438"/>
            <a:ext cx="5607283" cy="312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43722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37950" cy="972000"/>
          </a:xfrm>
        </p:spPr>
        <p:txBody>
          <a:bodyPr/>
          <a:lstStyle/>
          <a:p>
            <a:r>
              <a:rPr lang="en-GB" dirty="0"/>
              <a:t>Transcatheter Aortic Valve Implantation/Replacement (TAVI)</a:t>
            </a:r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556692" y="1472598"/>
            <a:ext cx="2336527" cy="459776"/>
          </a:xfrm>
        </p:spPr>
        <p:txBody>
          <a:bodyPr/>
          <a:lstStyle/>
          <a:p>
            <a:r>
              <a:rPr lang="en-GB" dirty="0"/>
              <a:t>Aortic artery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1026" name="Picture 2" descr="Aorta Anatomy">
            <a:extLst>
              <a:ext uri="{FF2B5EF4-FFF2-40B4-BE49-F238E27FC236}">
                <a16:creationId xmlns:a16="http://schemas.microsoft.com/office/drawing/2014/main" id="{901BE853-C3B6-4DE8-B4C2-B74B199F8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19" y="2055245"/>
            <a:ext cx="2727302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640435B-A2E9-47DB-B0A5-A9B37EB791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3819" y="1905000"/>
            <a:ext cx="2546315" cy="1814512"/>
          </a:xfrm>
          <a:prstGeom prst="rect">
            <a:avLst/>
          </a:prstGeom>
        </p:spPr>
      </p:pic>
      <p:sp>
        <p:nvSpPr>
          <p:cNvPr id="12" name="Inhaltsplatzhalter 10">
            <a:extLst>
              <a:ext uri="{FF2B5EF4-FFF2-40B4-BE49-F238E27FC236}">
                <a16:creationId xmlns:a16="http://schemas.microsoft.com/office/drawing/2014/main" id="{41C3723F-328A-440A-A6ED-4F7F43880B63}"/>
              </a:ext>
            </a:extLst>
          </p:cNvPr>
          <p:cNvSpPr txBox="1">
            <a:spLocks/>
          </p:cNvSpPr>
          <p:nvPr/>
        </p:nvSpPr>
        <p:spPr>
          <a:xfrm>
            <a:off x="3756298" y="1472598"/>
            <a:ext cx="2718321" cy="45977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Calcified valve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00BBAA-B1E5-4C7D-A0AD-DEC4F04FF6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819" y="3583745"/>
            <a:ext cx="1349614" cy="22493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22CFDC-B54E-4E2F-BBA5-29EDF74969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1799" y="2466975"/>
            <a:ext cx="2194733" cy="2409825"/>
          </a:xfrm>
          <a:prstGeom prst="rect">
            <a:avLst/>
          </a:prstGeom>
        </p:spPr>
      </p:pic>
      <p:sp>
        <p:nvSpPr>
          <p:cNvPr id="14" name="Inhaltsplatzhalter 10">
            <a:extLst>
              <a:ext uri="{FF2B5EF4-FFF2-40B4-BE49-F238E27FC236}">
                <a16:creationId xmlns:a16="http://schemas.microsoft.com/office/drawing/2014/main" id="{EF61E4B4-CA6F-4292-A2FF-2553CCD447D4}"/>
              </a:ext>
            </a:extLst>
          </p:cNvPr>
          <p:cNvSpPr txBox="1">
            <a:spLocks/>
          </p:cNvSpPr>
          <p:nvPr/>
        </p:nvSpPr>
        <p:spPr>
          <a:xfrm>
            <a:off x="6855619" y="1469394"/>
            <a:ext cx="4140195" cy="892805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Old valve displacement</a:t>
            </a:r>
          </a:p>
          <a:p>
            <a:r>
              <a:rPr lang="en-GB" dirty="0"/>
              <a:t>New valve deployment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C53B76-EBAB-4A05-A3A6-A164E045A7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6532" y="2467674"/>
            <a:ext cx="2171087" cy="24091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06917D-C04B-4400-B2FF-21937EB84E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83819" y="4252602"/>
            <a:ext cx="2590800" cy="2126461"/>
          </a:xfrm>
          <a:prstGeom prst="rect">
            <a:avLst/>
          </a:prstGeom>
        </p:spPr>
      </p:pic>
      <p:sp>
        <p:nvSpPr>
          <p:cNvPr id="16" name="Inhaltsplatzhalter 10">
            <a:extLst>
              <a:ext uri="{FF2B5EF4-FFF2-40B4-BE49-F238E27FC236}">
                <a16:creationId xmlns:a16="http://schemas.microsoft.com/office/drawing/2014/main" id="{BD65BEA6-EC25-4258-A477-BFC97B95DEFE}"/>
              </a:ext>
            </a:extLst>
          </p:cNvPr>
          <p:cNvSpPr txBox="1">
            <a:spLocks/>
          </p:cNvSpPr>
          <p:nvPr/>
        </p:nvSpPr>
        <p:spPr>
          <a:xfrm>
            <a:off x="3756298" y="3807424"/>
            <a:ext cx="2718321" cy="45977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New valve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F60439-B8DE-433E-B3A3-5FAF67889F5B}"/>
              </a:ext>
            </a:extLst>
          </p:cNvPr>
          <p:cNvSpPr txBox="1"/>
          <p:nvPr/>
        </p:nvSpPr>
        <p:spPr>
          <a:xfrm>
            <a:off x="6855619" y="4981576"/>
            <a:ext cx="45720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Images taken from </a:t>
            </a:r>
            <a:r>
              <a:rPr lang="en-US" sz="700" dirty="0">
                <a:hlinkClick r:id="rId9"/>
              </a:rPr>
              <a:t>https://www.maimonidesmed.org/heart-vascular-institute/centers/structural-heart-center/tavr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484797320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2ndDOF Learning/Training Curve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10B194-7749-4F9D-A357-E27D8B5FB8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07" y="1723155"/>
            <a:ext cx="5905212" cy="33060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8F9E11-6E32-4077-B69F-52D10C9E90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82" y="1723155"/>
            <a:ext cx="5905213" cy="330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4685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Activation Error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Inhaltsplatzhalter 10">
            <a:extLst>
              <a:ext uri="{FF2B5EF4-FFF2-40B4-BE49-F238E27FC236}">
                <a16:creationId xmlns:a16="http://schemas.microsoft.com/office/drawing/2014/main" id="{AF2BB8FE-B79E-4D1E-8D06-65A7711A5944}"/>
              </a:ext>
            </a:extLst>
          </p:cNvPr>
          <p:cNvSpPr txBox="1">
            <a:spLocks/>
          </p:cNvSpPr>
          <p:nvPr/>
        </p:nvSpPr>
        <p:spPr>
          <a:xfrm>
            <a:off x="313447" y="4782271"/>
            <a:ext cx="9132971" cy="351268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Digital devices are significantly better than Joystick with P-Value around 0.01</a:t>
            </a:r>
          </a:p>
          <a:p>
            <a:r>
              <a:rPr lang="en-GB" sz="1800" dirty="0"/>
              <a:t>Digital devices are significantly better than Catheter with P-Value around 0.001</a:t>
            </a:r>
          </a:p>
          <a:p>
            <a:endParaRPr lang="en-GB" dirty="0"/>
          </a:p>
          <a:p>
            <a:endParaRPr lang="en-GB" sz="20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BDA6376-B04A-408B-8C62-A95DE32C330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1235074"/>
            <a:ext cx="5550828" cy="311702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AFD76D9-E3DD-4038-B34B-01CD24469C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078" y="1235074"/>
            <a:ext cx="5550828" cy="311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136497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Experiment Maze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Inhaltsplatzhalter 10">
            <a:extLst>
              <a:ext uri="{FF2B5EF4-FFF2-40B4-BE49-F238E27FC236}">
                <a16:creationId xmlns:a16="http://schemas.microsoft.com/office/drawing/2014/main" id="{7CFE0E7C-139A-45A6-AEDD-DE80100F2205}"/>
              </a:ext>
            </a:extLst>
          </p:cNvPr>
          <p:cNvSpPr txBox="1">
            <a:spLocks/>
          </p:cNvSpPr>
          <p:nvPr/>
        </p:nvSpPr>
        <p:spPr>
          <a:xfrm>
            <a:off x="5179219" y="1066800"/>
            <a:ext cx="6553200" cy="5257800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Objective: </a:t>
            </a:r>
          </a:p>
          <a:p>
            <a:pPr marL="361950" lvl="1" indent="0">
              <a:buNone/>
            </a:pPr>
            <a:r>
              <a:rPr lang="en-GB" sz="1600" dirty="0"/>
              <a:t>Navigate trough the maze until reaching the upper wall</a:t>
            </a:r>
          </a:p>
          <a:p>
            <a:pPr marL="361950" lvl="1" indent="0">
              <a:buNone/>
            </a:pPr>
            <a:r>
              <a:rPr lang="en-GB" sz="1600" dirty="0"/>
              <a:t>Reach the upper wall as fast as possible</a:t>
            </a:r>
          </a:p>
          <a:p>
            <a:pPr marL="361950" lvl="1" indent="0">
              <a:buNone/>
            </a:pPr>
            <a:r>
              <a:rPr lang="en-GB" sz="1600" dirty="0"/>
              <a:t>Avoid collisions with the walls and keep as much distance as possible</a:t>
            </a:r>
            <a:br>
              <a:rPr lang="en-GB" sz="1600" dirty="0"/>
            </a:br>
            <a:endParaRPr lang="en-GB" sz="1600" dirty="0"/>
          </a:p>
          <a:p>
            <a:r>
              <a:rPr lang="en-GB" sz="2000" dirty="0"/>
              <a:t>Metrics:</a:t>
            </a:r>
          </a:p>
          <a:p>
            <a:pPr marL="361950" lvl="1" indent="0">
              <a:buNone/>
            </a:pPr>
            <a:r>
              <a:rPr lang="en-GB" sz="1600" dirty="0"/>
              <a:t>Time</a:t>
            </a:r>
          </a:p>
          <a:p>
            <a:pPr marL="361950" lvl="1" indent="0">
              <a:buNone/>
            </a:pPr>
            <a:r>
              <a:rPr lang="en-GB" sz="1600" dirty="0"/>
              <a:t>Number of Collisions</a:t>
            </a:r>
          </a:p>
          <a:p>
            <a:pPr marL="361950" lvl="1" indent="0">
              <a:buNone/>
            </a:pPr>
            <a:r>
              <a:rPr lang="en-GB" sz="1600" dirty="0"/>
              <a:t>Dimensionless Squared Jerk</a:t>
            </a:r>
          </a:p>
          <a:p>
            <a:endParaRPr lang="en-GB" sz="2000" dirty="0"/>
          </a:p>
          <a:p>
            <a:r>
              <a:rPr lang="en-GB" sz="2000" dirty="0"/>
              <a:t>Worlds (scenarios):</a:t>
            </a:r>
          </a:p>
          <a:p>
            <a:pPr marL="361950" lvl="1" indent="0">
              <a:buNone/>
            </a:pPr>
            <a:r>
              <a:rPr lang="en-GB" sz="1600" dirty="0"/>
              <a:t>2 different mazes</a:t>
            </a:r>
          </a:p>
          <a:p>
            <a:pPr marL="361950" lvl="1" indent="0">
              <a:buNone/>
            </a:pPr>
            <a:endParaRPr lang="en-GB" sz="1600" dirty="0"/>
          </a:p>
          <a:p>
            <a:r>
              <a:rPr lang="en-GB" sz="2000" dirty="0"/>
              <a:t>Repetitions:</a:t>
            </a:r>
          </a:p>
          <a:p>
            <a:pPr marL="361950" lvl="1" indent="0">
              <a:buNone/>
            </a:pPr>
            <a:r>
              <a:rPr lang="en-GB" sz="1600" dirty="0"/>
              <a:t>5 Times per world</a:t>
            </a:r>
          </a:p>
          <a:p>
            <a:pPr marL="361950" lvl="1" indent="0">
              <a:buNone/>
            </a:pPr>
            <a:r>
              <a:rPr lang="en-GB" sz="1600" dirty="0"/>
              <a:t>5 * 2Worlds *4Devices = 40Repetitions per experiment</a:t>
            </a:r>
          </a:p>
          <a:p>
            <a:pPr marL="361950" lvl="1" indent="0">
              <a:buNone/>
            </a:pPr>
            <a:r>
              <a:rPr lang="en-GB" sz="1600" dirty="0"/>
              <a:t>No time limited</a:t>
            </a:r>
          </a:p>
        </p:txBody>
      </p:sp>
      <p:pic>
        <p:nvPicPr>
          <p:cNvPr id="2" name="Maze_joy_Trim">
            <a:hlinkClick r:id="" action="ppaction://media"/>
            <a:extLst>
              <a:ext uri="{FF2B5EF4-FFF2-40B4-BE49-F238E27FC236}">
                <a16:creationId xmlns:a16="http://schemas.microsoft.com/office/drawing/2014/main" id="{EA23C3DF-A31E-44F4-B0C4-79424A1CCD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23851" y="1227589"/>
            <a:ext cx="4574596" cy="2430012"/>
          </a:xfrm>
          <a:prstGeom prst="rect">
            <a:avLst/>
          </a:prstGeom>
        </p:spPr>
      </p:pic>
      <p:pic>
        <p:nvPicPr>
          <p:cNvPr id="7" name="Crash_Trim">
            <a:hlinkClick r:id="" action="ppaction://media"/>
            <a:extLst>
              <a:ext uri="{FF2B5EF4-FFF2-40B4-BE49-F238E27FC236}">
                <a16:creationId xmlns:a16="http://schemas.microsoft.com/office/drawing/2014/main" id="{102C6438-ADA2-4B7B-A927-288F6D46B33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3851" y="3733801"/>
            <a:ext cx="4590385" cy="24383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4BA2D3-5A99-4016-8BFD-626ED68226AD}"/>
                  </a:ext>
                </a:extLst>
              </p:cNvPr>
              <p:cNvSpPr txBox="1"/>
              <p:nvPr/>
            </p:nvSpPr>
            <p:spPr>
              <a:xfrm>
                <a:off x="8175102" y="2646109"/>
                <a:ext cx="3782830" cy="666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23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sub>
                              </m:sSub>
                            </m:sup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⃛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⃛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</m:nary>
                        </m:e>
                      </m:d>
                      <m:r>
                        <a:rPr lang="en-US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sup>
                          </m:sSub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4BA2D3-5A99-4016-8BFD-626ED68226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5102" y="2646109"/>
                <a:ext cx="3782830" cy="666721"/>
              </a:xfrm>
              <a:prstGeom prst="rect">
                <a:avLst/>
              </a:prstGeom>
              <a:blipFill>
                <a:blip r:embed="rId9"/>
                <a:stretch>
                  <a:fillRect b="-9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D6863A5-6560-4CC3-BA3C-E96848B8C9A7}"/>
                  </a:ext>
                </a:extLst>
              </p:cNvPr>
              <p:cNvSpPr txBox="1"/>
              <p:nvPr/>
            </p:nvSpPr>
            <p:spPr>
              <a:xfrm>
                <a:off x="9736342" y="3383243"/>
                <a:ext cx="2253630" cy="5754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𝑃𝑟𝑜𝑐𝑒𝑑𝑢𝑟𝑒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𝑇𝑖𝑚𝑒</m:t>
                      </m:r>
                    </m:oMath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𝑃𝑎𝑡h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𝐿𝑒𝑛𝑔𝑡h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D6863A5-6560-4CC3-BA3C-E96848B8C9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6342" y="3383243"/>
                <a:ext cx="2253630" cy="575414"/>
              </a:xfrm>
              <a:prstGeom prst="rect">
                <a:avLst/>
              </a:prstGeom>
              <a:blipFill>
                <a:blip r:embed="rId10"/>
                <a:stretch>
                  <a:fillRect l="-1622" r="-1892" b="-18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34222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38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53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Maze Experiment Time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7711B3-124B-48F9-8540-5E36EC7B0C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65" y="1374734"/>
            <a:ext cx="5696088" cy="31972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155003E-B027-4FCB-868D-AB50260984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731" y="1374735"/>
            <a:ext cx="5696088" cy="3197266"/>
          </a:xfrm>
          <a:prstGeom prst="rect">
            <a:avLst/>
          </a:prstGeom>
        </p:spPr>
      </p:pic>
      <p:sp>
        <p:nvSpPr>
          <p:cNvPr id="14" name="Inhaltsplatzhalter 10">
            <a:extLst>
              <a:ext uri="{FF2B5EF4-FFF2-40B4-BE49-F238E27FC236}">
                <a16:creationId xmlns:a16="http://schemas.microsoft.com/office/drawing/2014/main" id="{EFA4EEFF-4AE0-41E1-876E-EB9E8F41FFC3}"/>
              </a:ext>
            </a:extLst>
          </p:cNvPr>
          <p:cNvSpPr txBox="1">
            <a:spLocks/>
          </p:cNvSpPr>
          <p:nvPr/>
        </p:nvSpPr>
        <p:spPr>
          <a:xfrm>
            <a:off x="337511" y="5101657"/>
            <a:ext cx="11311458" cy="972000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There were no consistent significative differences between the devices due to interactions P-values &lt; 0.05</a:t>
            </a:r>
          </a:p>
          <a:p>
            <a:endParaRPr lang="en-GB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984206068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24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Maze Experiment Number of Collisions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683F85-3217-4517-BA62-56D786CAAD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11" y="1592712"/>
            <a:ext cx="5636419" cy="31416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8A7301A-4853-45FA-811B-0FE69E1584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269" y="1592713"/>
            <a:ext cx="5617871" cy="3141649"/>
          </a:xfrm>
          <a:prstGeom prst="rect">
            <a:avLst/>
          </a:prstGeom>
        </p:spPr>
      </p:pic>
      <p:sp>
        <p:nvSpPr>
          <p:cNvPr id="13" name="Inhaltsplatzhalter 10">
            <a:extLst>
              <a:ext uri="{FF2B5EF4-FFF2-40B4-BE49-F238E27FC236}">
                <a16:creationId xmlns:a16="http://schemas.microsoft.com/office/drawing/2014/main" id="{CA2DDE35-19DD-4B15-AC63-9826C1DE6B7D}"/>
              </a:ext>
            </a:extLst>
          </p:cNvPr>
          <p:cNvSpPr txBox="1">
            <a:spLocks/>
          </p:cNvSpPr>
          <p:nvPr/>
        </p:nvSpPr>
        <p:spPr>
          <a:xfrm>
            <a:off x="337511" y="5101657"/>
            <a:ext cx="11311458" cy="972000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Keyboard and Remote were significantly better than Joystick and Catheter with P-Values around 0.01</a:t>
            </a:r>
          </a:p>
          <a:p>
            <a:r>
              <a:rPr lang="en-GB" sz="1800" dirty="0"/>
              <a:t>This results may be due overshoots in analogical devices</a:t>
            </a:r>
          </a:p>
          <a:p>
            <a:endParaRPr lang="en-GB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559329671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25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Maze Experiment DSJ (Dimensionless Squared Jerk)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525875-BAC8-4745-85C2-D24CEBA68E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094" y="1592714"/>
            <a:ext cx="5725360" cy="32088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0984F1-B997-4FBC-AE76-A6A6845A63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1525986"/>
            <a:ext cx="5822711" cy="3275576"/>
          </a:xfrm>
          <a:prstGeom prst="rect">
            <a:avLst/>
          </a:prstGeom>
        </p:spPr>
      </p:pic>
      <p:sp>
        <p:nvSpPr>
          <p:cNvPr id="13" name="Inhaltsplatzhalter 10">
            <a:extLst>
              <a:ext uri="{FF2B5EF4-FFF2-40B4-BE49-F238E27FC236}">
                <a16:creationId xmlns:a16="http://schemas.microsoft.com/office/drawing/2014/main" id="{2DC87D17-5176-4002-8651-75719577E8BD}"/>
              </a:ext>
            </a:extLst>
          </p:cNvPr>
          <p:cNvSpPr txBox="1">
            <a:spLocks/>
          </p:cNvSpPr>
          <p:nvPr/>
        </p:nvSpPr>
        <p:spPr>
          <a:xfrm>
            <a:off x="337511" y="5101657"/>
            <a:ext cx="11311458" cy="972000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There were no consistent significative differences between the devices due to interactions P-values &lt; 0.05</a:t>
            </a:r>
          </a:p>
          <a:p>
            <a:endParaRPr lang="en-GB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79823911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26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Poll results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A085E7F-689F-45F0-8F68-526C9EA245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427" y="3824339"/>
            <a:ext cx="4325402" cy="241090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5F77994-5155-48A3-9728-0470B1190B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426" y="1231715"/>
            <a:ext cx="4325402" cy="241090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E9A4C77-A0D2-43D4-AAC5-301A862FA6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416" y="1231715"/>
            <a:ext cx="4325403" cy="241090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E10FB62-883E-4DF8-BA11-4866A75333D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586" y="3826891"/>
            <a:ext cx="4280234" cy="240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628835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27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Participants statistics and comments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C5E61F93-F04F-4D8D-995B-B1752CBE9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8219" y="1482157"/>
            <a:ext cx="4475595" cy="1565843"/>
          </a:xfrm>
        </p:spPr>
        <p:txBody>
          <a:bodyPr/>
          <a:lstStyle/>
          <a:p>
            <a:r>
              <a:rPr lang="en-GB" dirty="0"/>
              <a:t>Number of participants: 15</a:t>
            </a:r>
          </a:p>
          <a:p>
            <a:pPr marL="361950" lvl="1" indent="0">
              <a:buNone/>
            </a:pPr>
            <a:r>
              <a:rPr lang="en-GB" dirty="0"/>
              <a:t>Average age: 30.23</a:t>
            </a:r>
          </a:p>
          <a:p>
            <a:pPr marL="361950" lvl="1" indent="0">
              <a:buNone/>
            </a:pPr>
            <a:r>
              <a:rPr lang="en-GB" dirty="0"/>
              <a:t>% M: 46.15</a:t>
            </a:r>
          </a:p>
          <a:p>
            <a:pPr marL="361950" lvl="1" indent="0">
              <a:buNone/>
            </a:pPr>
            <a:r>
              <a:rPr lang="en-GB" dirty="0"/>
              <a:t>% F: 53.85</a:t>
            </a:r>
          </a:p>
        </p:txBody>
      </p:sp>
      <p:sp>
        <p:nvSpPr>
          <p:cNvPr id="12" name="Inhaltsplatzhalter 10">
            <a:extLst>
              <a:ext uri="{FF2B5EF4-FFF2-40B4-BE49-F238E27FC236}">
                <a16:creationId xmlns:a16="http://schemas.microsoft.com/office/drawing/2014/main" id="{926AC3BC-3A01-44AF-B2D6-943ADA43F766}"/>
              </a:ext>
            </a:extLst>
          </p:cNvPr>
          <p:cNvSpPr txBox="1">
            <a:spLocks/>
          </p:cNvSpPr>
          <p:nvPr/>
        </p:nvSpPr>
        <p:spPr>
          <a:xfrm>
            <a:off x="988218" y="3167798"/>
            <a:ext cx="9928293" cy="2318602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Most relevant comments</a:t>
            </a:r>
          </a:p>
          <a:p>
            <a:pPr marL="361950" lvl="1" indent="0">
              <a:buNone/>
            </a:pPr>
            <a:r>
              <a:rPr lang="en-GB" dirty="0"/>
              <a:t>Remote appears to be significantly slower than keyboard</a:t>
            </a:r>
          </a:p>
          <a:p>
            <a:pPr marL="361950" lvl="1" indent="0">
              <a:buNone/>
            </a:pPr>
            <a:r>
              <a:rPr lang="en-GB" dirty="0"/>
              <a:t>Takes some time to operate the joystick, but with time it feels the easiest to use</a:t>
            </a:r>
          </a:p>
          <a:p>
            <a:pPr marL="361950" lvl="1" indent="0">
              <a:buNone/>
            </a:pPr>
            <a:r>
              <a:rPr lang="en-GB" dirty="0"/>
              <a:t>Rotation in Joystick has too much dead zone and no low velocity</a:t>
            </a:r>
            <a:br>
              <a:rPr lang="en-GB" dirty="0"/>
            </a:br>
            <a:endParaRPr lang="en-GB" dirty="0"/>
          </a:p>
          <a:p>
            <a:pPr marL="361950" lvl="1" indent="0">
              <a:buNone/>
            </a:pPr>
            <a:r>
              <a:rPr lang="en-GB" b="1" dirty="0"/>
              <a:t>(From Surgeon) </a:t>
            </a:r>
            <a:r>
              <a:rPr lang="en-GB" dirty="0"/>
              <a:t>Joystick as main device and Remote as detachable device</a:t>
            </a:r>
          </a:p>
        </p:txBody>
      </p:sp>
    </p:spTree>
    <p:extLst>
      <p:ext uri="{BB962C8B-B14F-4D97-AF65-F5344CB8AC3E}">
        <p14:creationId xmlns:p14="http://schemas.microsoft.com/office/powerpoint/2010/main" val="455527387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28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C5E61F93-F04F-4D8D-995B-B1752CBE9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8219" y="2015557"/>
            <a:ext cx="10058400" cy="3547043"/>
          </a:xfrm>
        </p:spPr>
        <p:txBody>
          <a:bodyPr/>
          <a:lstStyle/>
          <a:p>
            <a:r>
              <a:rPr lang="en-GB" dirty="0"/>
              <a:t>After the experiments and given the results in the:</a:t>
            </a:r>
          </a:p>
          <a:p>
            <a:pPr marL="361950" lvl="1" indent="0">
              <a:buNone/>
            </a:pPr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DOF Experiment</a:t>
            </a:r>
          </a:p>
          <a:p>
            <a:pPr marL="361950" lvl="1" indent="0">
              <a:buNone/>
            </a:pPr>
            <a:r>
              <a:rPr lang="en-GB" dirty="0"/>
              <a:t>Dimensionless squared jerk</a:t>
            </a:r>
          </a:p>
          <a:p>
            <a:pPr marL="361950" lvl="1" indent="0">
              <a:buNone/>
            </a:pPr>
            <a:r>
              <a:rPr lang="en-GB" dirty="0"/>
              <a:t>Training curves</a:t>
            </a:r>
          </a:p>
          <a:p>
            <a:pPr marL="361950" lvl="1" indent="0">
              <a:buNone/>
            </a:pPr>
            <a:r>
              <a:rPr lang="en-GB" dirty="0"/>
              <a:t>Poll results and comments</a:t>
            </a:r>
          </a:p>
          <a:p>
            <a:pPr lvl="1"/>
            <a:endParaRPr lang="en-GB" dirty="0"/>
          </a:p>
          <a:p>
            <a:r>
              <a:rPr lang="en-GB" dirty="0"/>
              <a:t>I consider the Joystick to be the most suitable option as a master device for the TAVI teleoperation robot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312154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29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Following Steps</a:t>
            </a:r>
          </a:p>
        </p:txBody>
      </p:sp>
      <p:sp>
        <p:nvSpPr>
          <p:cNvPr id="6" name="AutoShape 4" descr="Resultado de imagen para keyboard arrows">
            <a:extLst>
              <a:ext uri="{FF2B5EF4-FFF2-40B4-BE49-F238E27FC236}">
                <a16:creationId xmlns:a16="http://schemas.microsoft.com/office/drawing/2014/main" id="{EA222856-C688-4EC8-A28C-5F06368DA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04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C5E61F93-F04F-4D8D-995B-B1752CBE9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8219" y="2015557"/>
            <a:ext cx="9928292" cy="3470843"/>
          </a:xfrm>
        </p:spPr>
        <p:txBody>
          <a:bodyPr/>
          <a:lstStyle/>
          <a:p>
            <a:r>
              <a:rPr lang="en-GB" dirty="0"/>
              <a:t>Explore mapping functions for analogic devices (other than linear)</a:t>
            </a:r>
          </a:p>
          <a:p>
            <a:endParaRPr lang="en-GB" dirty="0"/>
          </a:p>
          <a:p>
            <a:r>
              <a:rPr lang="en-GB" dirty="0"/>
              <a:t>Explore feedback strategies for  a haptic device</a:t>
            </a:r>
          </a:p>
          <a:p>
            <a:endParaRPr lang="en-GB" dirty="0"/>
          </a:p>
          <a:p>
            <a:r>
              <a:rPr lang="en-GB" dirty="0"/>
              <a:t>Explore the possibility to have two master devices, adding a detachable secondary master device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444725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F012DE-3AFC-4A2F-A014-961CC666B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BD56AB-48AE-4D69-9A0F-2E057742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54C733-7C50-416C-94F0-AA182D72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3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BF3ADB-1B30-4AB6-8A7C-E94A2CB9A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Reduction of radiation illness and orthopedic injuries</a:t>
            </a:r>
          </a:p>
        </p:txBody>
      </p:sp>
      <p:sp>
        <p:nvSpPr>
          <p:cNvPr id="8" name="Inhaltsplatzhalter 10">
            <a:extLst>
              <a:ext uri="{FF2B5EF4-FFF2-40B4-BE49-F238E27FC236}">
                <a16:creationId xmlns:a16="http://schemas.microsoft.com/office/drawing/2014/main" id="{5D5FDFF3-9B8A-44C1-9E03-831506DB26D6}"/>
              </a:ext>
            </a:extLst>
          </p:cNvPr>
          <p:cNvSpPr txBox="1">
            <a:spLocks/>
          </p:cNvSpPr>
          <p:nvPr/>
        </p:nvSpPr>
        <p:spPr>
          <a:xfrm>
            <a:off x="1065151" y="1638718"/>
            <a:ext cx="3611322" cy="51029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Most common issues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984A13-EA5F-4BD4-A53F-20AEB760F3E5}"/>
              </a:ext>
            </a:extLst>
          </p:cNvPr>
          <p:cNvSpPr txBox="1"/>
          <p:nvPr/>
        </p:nvSpPr>
        <p:spPr>
          <a:xfrm>
            <a:off x="5565916" y="4886356"/>
            <a:ext cx="34499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hlinkClick r:id="rId3"/>
              </a:rPr>
              <a:t>https://www.fda.gov/radiation-emitting-products/medical-x-ray-imaging/fluoroscopy</a:t>
            </a:r>
            <a:endParaRPr lang="en-US" sz="7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3BCBADE-29CE-4F14-B8EE-2ED80622B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1219" y="2218981"/>
            <a:ext cx="2577716" cy="3378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of a man undergoing a fluoroscopy image.">
            <a:extLst>
              <a:ext uri="{FF2B5EF4-FFF2-40B4-BE49-F238E27FC236}">
                <a16:creationId xmlns:a16="http://schemas.microsoft.com/office/drawing/2014/main" id="{4D158FC2-90D6-42A7-AB37-7D989C3BC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6419" y="2209800"/>
            <a:ext cx="3878052" cy="249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02C07F-83CD-4B1B-8F09-BDA70154EB44}"/>
              </a:ext>
            </a:extLst>
          </p:cNvPr>
          <p:cNvSpPr txBox="1"/>
          <p:nvPr/>
        </p:nvSpPr>
        <p:spPr>
          <a:xfrm>
            <a:off x="8913019" y="5597541"/>
            <a:ext cx="334739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hlinkClick r:id="rId6"/>
              </a:rPr>
              <a:t>https://www.infabcorp.com/product/revolution-full-overlap-lumbar-vest-skirt-703/</a:t>
            </a:r>
            <a:endParaRPr lang="en-US" sz="700" dirty="0"/>
          </a:p>
        </p:txBody>
      </p:sp>
      <p:sp>
        <p:nvSpPr>
          <p:cNvPr id="15" name="Inhaltsplatzhalter 10">
            <a:extLst>
              <a:ext uri="{FF2B5EF4-FFF2-40B4-BE49-F238E27FC236}">
                <a16:creationId xmlns:a16="http://schemas.microsoft.com/office/drawing/2014/main" id="{977B8950-10F1-4C31-9C78-86EBDE60A874}"/>
              </a:ext>
            </a:extLst>
          </p:cNvPr>
          <p:cNvSpPr txBox="1">
            <a:spLocks/>
          </p:cNvSpPr>
          <p:nvPr/>
        </p:nvSpPr>
        <p:spPr>
          <a:xfrm>
            <a:off x="5560219" y="1638718"/>
            <a:ext cx="2362200" cy="51029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Fluoroscopy</a:t>
            </a:r>
            <a:endParaRPr lang="en-GB" dirty="0"/>
          </a:p>
        </p:txBody>
      </p:sp>
      <p:sp>
        <p:nvSpPr>
          <p:cNvPr id="16" name="Inhaltsplatzhalter 10">
            <a:extLst>
              <a:ext uri="{FF2B5EF4-FFF2-40B4-BE49-F238E27FC236}">
                <a16:creationId xmlns:a16="http://schemas.microsoft.com/office/drawing/2014/main" id="{BD577CCB-EABD-4929-9714-EAE3E4A19BFF}"/>
              </a:ext>
            </a:extLst>
          </p:cNvPr>
          <p:cNvSpPr txBox="1">
            <a:spLocks/>
          </p:cNvSpPr>
          <p:nvPr/>
        </p:nvSpPr>
        <p:spPr>
          <a:xfrm>
            <a:off x="8949380" y="1326432"/>
            <a:ext cx="3274667" cy="777412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Lead vest and skirt around 7 kgs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C24BEA0-B2FF-4C91-8846-795E3D7793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3850" y="1971675"/>
            <a:ext cx="1438275" cy="14573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B5A18A2-47BB-4C75-95B0-FA1326C5D8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4520" y="3383114"/>
            <a:ext cx="1438275" cy="13811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0E512C-078E-4790-96BE-321605684C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1474" y="4764239"/>
            <a:ext cx="1343025" cy="1381125"/>
          </a:xfrm>
          <a:prstGeom prst="rect">
            <a:avLst/>
          </a:prstGeom>
        </p:spPr>
      </p:pic>
      <p:sp>
        <p:nvSpPr>
          <p:cNvPr id="20" name="Inhaltsplatzhalter 10">
            <a:extLst>
              <a:ext uri="{FF2B5EF4-FFF2-40B4-BE49-F238E27FC236}">
                <a16:creationId xmlns:a16="http://schemas.microsoft.com/office/drawing/2014/main" id="{A14E16D7-9A0D-45EB-B3FC-68BAC30CCADA}"/>
              </a:ext>
            </a:extLst>
          </p:cNvPr>
          <p:cNvSpPr txBox="1">
            <a:spLocks/>
          </p:cNvSpPr>
          <p:nvPr/>
        </p:nvSpPr>
        <p:spPr>
          <a:xfrm>
            <a:off x="1855511" y="2268871"/>
            <a:ext cx="3611322" cy="994383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85% of brain tumors in interventionalists on the left side</a:t>
            </a:r>
            <a:endParaRPr lang="en-GB" sz="1800" dirty="0"/>
          </a:p>
        </p:txBody>
      </p:sp>
      <p:sp>
        <p:nvSpPr>
          <p:cNvPr id="21" name="Inhaltsplatzhalter 10">
            <a:extLst>
              <a:ext uri="{FF2B5EF4-FFF2-40B4-BE49-F238E27FC236}">
                <a16:creationId xmlns:a16="http://schemas.microsoft.com/office/drawing/2014/main" id="{CCA8C096-24D3-4117-9664-92ADADEB4964}"/>
              </a:ext>
            </a:extLst>
          </p:cNvPr>
          <p:cNvSpPr txBox="1">
            <a:spLocks/>
          </p:cNvSpPr>
          <p:nvPr/>
        </p:nvSpPr>
        <p:spPr>
          <a:xfrm>
            <a:off x="1833292" y="3576484"/>
            <a:ext cx="3611322" cy="994383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50% have significant posterior subcapsular lens changes</a:t>
            </a:r>
            <a:endParaRPr lang="en-GB" sz="1800" dirty="0"/>
          </a:p>
        </p:txBody>
      </p:sp>
      <p:sp>
        <p:nvSpPr>
          <p:cNvPr id="22" name="Inhaltsplatzhalter 10">
            <a:extLst>
              <a:ext uri="{FF2B5EF4-FFF2-40B4-BE49-F238E27FC236}">
                <a16:creationId xmlns:a16="http://schemas.microsoft.com/office/drawing/2014/main" id="{E3BF7E5E-AF97-41A0-B98A-FAB5E6B8EF2A}"/>
              </a:ext>
            </a:extLst>
          </p:cNvPr>
          <p:cNvSpPr txBox="1">
            <a:spLocks/>
          </p:cNvSpPr>
          <p:nvPr/>
        </p:nvSpPr>
        <p:spPr>
          <a:xfrm>
            <a:off x="1792795" y="5086411"/>
            <a:ext cx="3611322" cy="994383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60% have an incidence of spine issues after 21 years in practice</a:t>
            </a:r>
            <a:endParaRPr lang="en-GB" sz="1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C7E330-D5D8-4ADF-8911-159E6FCDB7B9}"/>
              </a:ext>
            </a:extLst>
          </p:cNvPr>
          <p:cNvSpPr txBox="1"/>
          <p:nvPr/>
        </p:nvSpPr>
        <p:spPr>
          <a:xfrm>
            <a:off x="373683" y="6058748"/>
            <a:ext cx="203132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hlinkClick r:id="rId10"/>
              </a:rPr>
              <a:t>https://www.corindus.com/physician-resources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59641462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5545A1-83B7-4828-8F56-1211B8CCE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CEBC57-718C-483A-A851-D0F568AF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B0D82-5A79-4F17-ADC6-FC31B9CD5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4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E187289-DA73-40C1-A96A-F8EDEC88D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620714"/>
            <a:ext cx="11537950" cy="972000"/>
          </a:xfrm>
        </p:spPr>
        <p:txBody>
          <a:bodyPr/>
          <a:lstStyle/>
          <a:p>
            <a:r>
              <a:rPr lang="en-US" dirty="0"/>
              <a:t>Teleoperation Benefits</a:t>
            </a:r>
          </a:p>
        </p:txBody>
      </p:sp>
      <p:sp>
        <p:nvSpPr>
          <p:cNvPr id="7" name="Inhaltsplatzhalter 10">
            <a:extLst>
              <a:ext uri="{FF2B5EF4-FFF2-40B4-BE49-F238E27FC236}">
                <a16:creationId xmlns:a16="http://schemas.microsoft.com/office/drawing/2014/main" id="{09B4F770-8D1F-4D92-8785-BE737C42B8A9}"/>
              </a:ext>
            </a:extLst>
          </p:cNvPr>
          <p:cNvSpPr txBox="1">
            <a:spLocks/>
          </p:cNvSpPr>
          <p:nvPr/>
        </p:nvSpPr>
        <p:spPr>
          <a:xfrm>
            <a:off x="7950995" y="1523377"/>
            <a:ext cx="3611322" cy="51029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8" name="Inhaltsplatzhalter 10">
            <a:extLst>
              <a:ext uri="{FF2B5EF4-FFF2-40B4-BE49-F238E27FC236}">
                <a16:creationId xmlns:a16="http://schemas.microsoft.com/office/drawing/2014/main" id="{64228091-C703-4B51-89FF-5D265DDCFD1C}"/>
              </a:ext>
            </a:extLst>
          </p:cNvPr>
          <p:cNvSpPr txBox="1">
            <a:spLocks/>
          </p:cNvSpPr>
          <p:nvPr/>
        </p:nvSpPr>
        <p:spPr>
          <a:xfrm>
            <a:off x="8074790" y="1453007"/>
            <a:ext cx="3611322" cy="220366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17% Radiation reduction to the patient</a:t>
            </a:r>
          </a:p>
          <a:p>
            <a:r>
              <a:rPr lang="en-US" sz="1800" dirty="0"/>
              <a:t>95% Radiation reduction to the physicians</a:t>
            </a:r>
          </a:p>
          <a:p>
            <a:r>
              <a:rPr lang="en-US" sz="1800" dirty="0"/>
              <a:t>Robotic</a:t>
            </a:r>
            <a:r>
              <a:rPr lang="en-GB" sz="1800" dirty="0"/>
              <a:t> precision</a:t>
            </a:r>
          </a:p>
          <a:p>
            <a:r>
              <a:rPr lang="en-GB" sz="1800" dirty="0"/>
              <a:t>Procedural Control</a:t>
            </a:r>
            <a:endParaRPr lang="en-US" sz="1800" dirty="0"/>
          </a:p>
        </p:txBody>
      </p:sp>
      <p:pic>
        <p:nvPicPr>
          <p:cNvPr id="3074" name="Picture 2" descr="Resultado de imagen para dibujo de monitor de computadora">
            <a:extLst>
              <a:ext uri="{FF2B5EF4-FFF2-40B4-BE49-F238E27FC236}">
                <a16:creationId xmlns:a16="http://schemas.microsoft.com/office/drawing/2014/main" id="{E250CA90-6B7F-413A-AF6B-200A21D8F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917" y="3143798"/>
            <a:ext cx="1147450" cy="114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123CF6-6F99-466A-A488-15916EB0D20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375" y="1359979"/>
            <a:ext cx="2641600" cy="1981200"/>
          </a:xfrm>
          <a:prstGeom prst="rect">
            <a:avLst/>
          </a:prstGeom>
        </p:spPr>
      </p:pic>
      <p:pic>
        <p:nvPicPr>
          <p:cNvPr id="3076" name="Picture 4" descr="Resultado de imagen para haptic device">
            <a:extLst>
              <a:ext uri="{FF2B5EF4-FFF2-40B4-BE49-F238E27FC236}">
                <a16:creationId xmlns:a16="http://schemas.microsoft.com/office/drawing/2014/main" id="{1D5E7756-9B69-43A3-9DFD-F204752F0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61" y="4220736"/>
            <a:ext cx="1929452" cy="145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DA75111-5BAE-4867-86EA-F8413FC64DF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9" y="1772193"/>
            <a:ext cx="2457932" cy="2203663"/>
          </a:xfrm>
          <a:prstGeom prst="rect">
            <a:avLst/>
          </a:prstGeom>
        </p:spPr>
      </p:pic>
      <p:sp>
        <p:nvSpPr>
          <p:cNvPr id="20" name="Arrow: Curved Down 19">
            <a:extLst>
              <a:ext uri="{FF2B5EF4-FFF2-40B4-BE49-F238E27FC236}">
                <a16:creationId xmlns:a16="http://schemas.microsoft.com/office/drawing/2014/main" id="{7E435255-D62A-40B3-B633-5B80E86A042E}"/>
              </a:ext>
            </a:extLst>
          </p:cNvPr>
          <p:cNvSpPr/>
          <p:nvPr/>
        </p:nvSpPr>
        <p:spPr>
          <a:xfrm rot="2279442">
            <a:off x="5469501" y="2276885"/>
            <a:ext cx="1604034" cy="555908"/>
          </a:xfrm>
          <a:prstGeom prst="curved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Arrow: Curved Down 23">
            <a:extLst>
              <a:ext uri="{FF2B5EF4-FFF2-40B4-BE49-F238E27FC236}">
                <a16:creationId xmlns:a16="http://schemas.microsoft.com/office/drawing/2014/main" id="{92D8E8E5-E7C8-4F22-BD4E-AE19E8519CD1}"/>
              </a:ext>
            </a:extLst>
          </p:cNvPr>
          <p:cNvSpPr/>
          <p:nvPr/>
        </p:nvSpPr>
        <p:spPr>
          <a:xfrm rot="13090943">
            <a:off x="1712115" y="4214670"/>
            <a:ext cx="1604034" cy="555908"/>
          </a:xfrm>
          <a:prstGeom prst="curved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Arrow: Curved Down 24">
            <a:extLst>
              <a:ext uri="{FF2B5EF4-FFF2-40B4-BE49-F238E27FC236}">
                <a16:creationId xmlns:a16="http://schemas.microsoft.com/office/drawing/2014/main" id="{51C279ED-C781-419C-B788-8884050F8B31}"/>
              </a:ext>
            </a:extLst>
          </p:cNvPr>
          <p:cNvSpPr/>
          <p:nvPr/>
        </p:nvSpPr>
        <p:spPr>
          <a:xfrm rot="1658494">
            <a:off x="2200299" y="3584973"/>
            <a:ext cx="1604034" cy="555908"/>
          </a:xfrm>
          <a:prstGeom prst="curved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61633B-D8A2-43B1-B227-2716FBC5CE57}"/>
              </a:ext>
            </a:extLst>
          </p:cNvPr>
          <p:cNvSpPr txBox="1"/>
          <p:nvPr/>
        </p:nvSpPr>
        <p:spPr>
          <a:xfrm rot="1789077">
            <a:off x="1251297" y="4816273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commands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21C5B9-135B-412E-85E2-C04272B05A10}"/>
              </a:ext>
            </a:extLst>
          </p:cNvPr>
          <p:cNvSpPr txBox="1"/>
          <p:nvPr/>
        </p:nvSpPr>
        <p:spPr>
          <a:xfrm rot="1789077">
            <a:off x="2461835" y="3384945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feedback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2670CE-CDEC-4C8F-A4E6-22192F0DAAB1}"/>
              </a:ext>
            </a:extLst>
          </p:cNvPr>
          <p:cNvSpPr txBox="1"/>
          <p:nvPr/>
        </p:nvSpPr>
        <p:spPr>
          <a:xfrm rot="2410025">
            <a:off x="5619862" y="2002276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Fluoroscopy Image</a:t>
            </a:r>
          </a:p>
        </p:txBody>
      </p:sp>
      <p:sp>
        <p:nvSpPr>
          <p:cNvPr id="22" name="Arrow: Curved Up 21">
            <a:extLst>
              <a:ext uri="{FF2B5EF4-FFF2-40B4-BE49-F238E27FC236}">
                <a16:creationId xmlns:a16="http://schemas.microsoft.com/office/drawing/2014/main" id="{8DEF496D-3542-4EB1-8053-2AC87D61C7ED}"/>
              </a:ext>
            </a:extLst>
          </p:cNvPr>
          <p:cNvSpPr/>
          <p:nvPr/>
        </p:nvSpPr>
        <p:spPr>
          <a:xfrm>
            <a:off x="3600919" y="5571743"/>
            <a:ext cx="1253436" cy="459776"/>
          </a:xfrm>
          <a:prstGeom prst="curved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Arrow: Curved Up 29">
            <a:extLst>
              <a:ext uri="{FF2B5EF4-FFF2-40B4-BE49-F238E27FC236}">
                <a16:creationId xmlns:a16="http://schemas.microsoft.com/office/drawing/2014/main" id="{F8A5FF8B-B551-4566-A188-389F4460A7C9}"/>
              </a:ext>
            </a:extLst>
          </p:cNvPr>
          <p:cNvSpPr/>
          <p:nvPr/>
        </p:nvSpPr>
        <p:spPr>
          <a:xfrm rot="11903779">
            <a:off x="1169536" y="1583574"/>
            <a:ext cx="1253436" cy="459776"/>
          </a:xfrm>
          <a:prstGeom prst="curved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F34437-5F25-4241-A66D-F1EF1B5D8174}"/>
              </a:ext>
            </a:extLst>
          </p:cNvPr>
          <p:cNvSpPr txBox="1"/>
          <p:nvPr/>
        </p:nvSpPr>
        <p:spPr>
          <a:xfrm>
            <a:off x="3032204" y="5974512"/>
            <a:ext cx="2321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 and sensing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1925501-B798-46C8-9444-66D8C96B6438}"/>
              </a:ext>
            </a:extLst>
          </p:cNvPr>
          <p:cNvSpPr txBox="1"/>
          <p:nvPr/>
        </p:nvSpPr>
        <p:spPr>
          <a:xfrm rot="1197207">
            <a:off x="1077378" y="1351107"/>
            <a:ext cx="2321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 and sensing</a:t>
            </a:r>
          </a:p>
        </p:txBody>
      </p:sp>
      <p:pic>
        <p:nvPicPr>
          <p:cNvPr id="3082" name="Picture 10" descr="Business Man icon">
            <a:extLst>
              <a:ext uri="{FF2B5EF4-FFF2-40B4-BE49-F238E27FC236}">
                <a16:creationId xmlns:a16="http://schemas.microsoft.com/office/drawing/2014/main" id="{108A31A3-42EF-4A90-89A4-2C6B03660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818" y="4664005"/>
            <a:ext cx="1203764" cy="1203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Arrow: Curved Down 34">
            <a:extLst>
              <a:ext uri="{FF2B5EF4-FFF2-40B4-BE49-F238E27FC236}">
                <a16:creationId xmlns:a16="http://schemas.microsoft.com/office/drawing/2014/main" id="{64ECCD71-F494-45C5-9D19-FE94E0491626}"/>
              </a:ext>
            </a:extLst>
          </p:cNvPr>
          <p:cNvSpPr/>
          <p:nvPr/>
        </p:nvSpPr>
        <p:spPr>
          <a:xfrm rot="3875448">
            <a:off x="7089341" y="4161965"/>
            <a:ext cx="1604034" cy="555908"/>
          </a:xfrm>
          <a:prstGeom prst="curved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3C5C1D9-17AA-4C3E-B539-AB808CA87962}"/>
              </a:ext>
            </a:extLst>
          </p:cNvPr>
          <p:cNvSpPr txBox="1"/>
          <p:nvPr/>
        </p:nvSpPr>
        <p:spPr>
          <a:xfrm rot="3609554">
            <a:off x="7455534" y="4068360"/>
            <a:ext cx="1809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Visual guidance</a:t>
            </a:r>
          </a:p>
        </p:txBody>
      </p:sp>
      <p:sp>
        <p:nvSpPr>
          <p:cNvPr id="38" name="Arrow: Curved Down 37">
            <a:extLst>
              <a:ext uri="{FF2B5EF4-FFF2-40B4-BE49-F238E27FC236}">
                <a16:creationId xmlns:a16="http://schemas.microsoft.com/office/drawing/2014/main" id="{7E4D8484-A937-4473-BB03-F1FD94427ED6}"/>
              </a:ext>
            </a:extLst>
          </p:cNvPr>
          <p:cNvSpPr/>
          <p:nvPr/>
        </p:nvSpPr>
        <p:spPr>
          <a:xfrm rot="544274">
            <a:off x="5368596" y="4665037"/>
            <a:ext cx="1604034" cy="555908"/>
          </a:xfrm>
          <a:prstGeom prst="curved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00FA4FB-E33C-47FF-BBCE-B91DE7540B87}"/>
              </a:ext>
            </a:extLst>
          </p:cNvPr>
          <p:cNvSpPr txBox="1"/>
          <p:nvPr/>
        </p:nvSpPr>
        <p:spPr>
          <a:xfrm>
            <a:off x="5200903" y="4307958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Haptic feedback</a:t>
            </a:r>
          </a:p>
        </p:txBody>
      </p:sp>
      <p:sp>
        <p:nvSpPr>
          <p:cNvPr id="40" name="Arrow: Curved Down 39">
            <a:extLst>
              <a:ext uri="{FF2B5EF4-FFF2-40B4-BE49-F238E27FC236}">
                <a16:creationId xmlns:a16="http://schemas.microsoft.com/office/drawing/2014/main" id="{3855578A-96C2-4B3A-8D51-8888FFCFF258}"/>
              </a:ext>
            </a:extLst>
          </p:cNvPr>
          <p:cNvSpPr/>
          <p:nvPr/>
        </p:nvSpPr>
        <p:spPr>
          <a:xfrm rot="11090220">
            <a:off x="5118829" y="5566760"/>
            <a:ext cx="1604034" cy="555908"/>
          </a:xfrm>
          <a:prstGeom prst="curved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BD4AD9A-4750-443B-9A12-AC01E65B35DC}"/>
              </a:ext>
            </a:extLst>
          </p:cNvPr>
          <p:cNvSpPr txBox="1"/>
          <p:nvPr/>
        </p:nvSpPr>
        <p:spPr>
          <a:xfrm>
            <a:off x="5174447" y="6031468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commands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5CE45F-67FB-4CA7-A2F9-E7E4C33263B2}"/>
              </a:ext>
            </a:extLst>
          </p:cNvPr>
          <p:cNvSpPr txBox="1"/>
          <p:nvPr/>
        </p:nvSpPr>
        <p:spPr>
          <a:xfrm>
            <a:off x="8470995" y="3388166"/>
            <a:ext cx="203132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hlinkClick r:id="rId8"/>
              </a:rPr>
              <a:t>https://www.corindus.com/physician-resources</a:t>
            </a:r>
            <a:endParaRPr lang="en-US" sz="70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157B802-4BFF-4947-95CB-BBA5581B1ECF}"/>
              </a:ext>
            </a:extLst>
          </p:cNvPr>
          <p:cNvCxnSpPr>
            <a:cxnSpLocks/>
          </p:cNvCxnSpPr>
          <p:nvPr/>
        </p:nvCxnSpPr>
        <p:spPr>
          <a:xfrm flipH="1">
            <a:off x="501127" y="1574381"/>
            <a:ext cx="6964092" cy="4100435"/>
          </a:xfrm>
          <a:prstGeom prst="line">
            <a:avLst/>
          </a:prstGeom>
          <a:ln w="12700" cap="sq">
            <a:solidFill>
              <a:srgbClr val="FF0000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763714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1054894" y="1771387"/>
            <a:ext cx="5083969" cy="4210046"/>
          </a:xfrm>
        </p:spPr>
        <p:txBody>
          <a:bodyPr/>
          <a:lstStyle/>
          <a:p>
            <a:r>
              <a:rPr lang="en-GB" dirty="0"/>
              <a:t>3 DOF</a:t>
            </a:r>
          </a:p>
          <a:p>
            <a:r>
              <a:rPr lang="en-GB" dirty="0"/>
              <a:t>Endoscopy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Catheter Robotics Inc. – The Amigo remote control system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534186-080C-4D71-B113-257BFEEA9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819" y="1528498"/>
            <a:ext cx="1343025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78822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6474619" y="2024064"/>
            <a:ext cx="5387180" cy="4210046"/>
          </a:xfrm>
        </p:spPr>
        <p:txBody>
          <a:bodyPr/>
          <a:lstStyle/>
          <a:p>
            <a:r>
              <a:rPr lang="en-GB" dirty="0"/>
              <a:t>Magnetic drive</a:t>
            </a:r>
          </a:p>
          <a:p>
            <a:r>
              <a:rPr lang="en-GB" dirty="0"/>
              <a:t>Endoscopy</a:t>
            </a:r>
          </a:p>
          <a:p>
            <a:r>
              <a:rPr lang="en-GB" dirty="0"/>
              <a:t>3D or 2D mouse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Stereoaxis</a:t>
            </a:r>
            <a:r>
              <a:rPr lang="en-GB" dirty="0"/>
              <a:t> - Niobe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2F7095-F180-4E13-8578-BF0BDF580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19" y="1592714"/>
            <a:ext cx="3373967" cy="4195313"/>
          </a:xfrm>
          <a:prstGeom prst="rect">
            <a:avLst/>
          </a:prstGeom>
        </p:spPr>
      </p:pic>
      <p:pic>
        <p:nvPicPr>
          <p:cNvPr id="1026" name="Picture 2" descr="Resultado de imagen para mouse">
            <a:extLst>
              <a:ext uri="{FF2B5EF4-FFF2-40B4-BE49-F238E27FC236}">
                <a16:creationId xmlns:a16="http://schemas.microsoft.com/office/drawing/2014/main" id="{E849C4F3-D840-4AA3-A915-8FE9A5DA1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8219" y="3429000"/>
            <a:ext cx="2513806" cy="2513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95309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323850" y="2024064"/>
            <a:ext cx="3255169" cy="4210046"/>
          </a:xfrm>
        </p:spPr>
        <p:txBody>
          <a:bodyPr/>
          <a:lstStyle/>
          <a:p>
            <a:r>
              <a:rPr lang="en-GB" dirty="0"/>
              <a:t>3 DOF</a:t>
            </a:r>
          </a:p>
          <a:p>
            <a:r>
              <a:rPr lang="en-GB" dirty="0"/>
              <a:t>Endoscopy</a:t>
            </a:r>
          </a:p>
          <a:p>
            <a:pPr lvl="1"/>
            <a:r>
              <a:rPr lang="en-GB" dirty="0"/>
              <a:t>Magellan</a:t>
            </a:r>
          </a:p>
          <a:p>
            <a:pPr lvl="1"/>
            <a:r>
              <a:rPr lang="en-GB"/>
              <a:t>Sensei</a:t>
            </a:r>
            <a:endParaRPr lang="en-GB" dirty="0"/>
          </a:p>
          <a:p>
            <a:pPr lvl="1"/>
            <a:r>
              <a:rPr lang="en-GB" dirty="0"/>
              <a:t>Monarch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Auris – Hansen Medical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A38C8D-8E7E-4DFA-9A06-0D6FFF3D8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328" y="1267310"/>
            <a:ext cx="4631884" cy="2576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BD8E1C-2D65-4D7C-BDB5-ACB496D8BA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052" y="1219200"/>
            <a:ext cx="3537967" cy="49980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163207B-E84E-4F49-941D-D65EBA768E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712" y="3843598"/>
            <a:ext cx="3794500" cy="248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12788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323850" y="1592714"/>
            <a:ext cx="10602863" cy="1683886"/>
          </a:xfrm>
        </p:spPr>
        <p:txBody>
          <a:bodyPr/>
          <a:lstStyle/>
          <a:p>
            <a:r>
              <a:rPr lang="en-GB" dirty="0"/>
              <a:t>2 DOF</a:t>
            </a:r>
          </a:p>
          <a:p>
            <a:r>
              <a:rPr lang="en-GB" dirty="0"/>
              <a:t>Guide wire, catheter and stent balloon</a:t>
            </a:r>
          </a:p>
          <a:p>
            <a:r>
              <a:rPr lang="en-GB" dirty="0"/>
              <a:t>One joystick per line</a:t>
            </a:r>
          </a:p>
          <a:p>
            <a:r>
              <a:rPr lang="en-GB" dirty="0"/>
              <a:t>Made for PCI (Percutaneous coronary intervention)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Commercial Robots – CorPath GRX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0A5601-4359-4826-A41E-650FC710F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823" y="3505200"/>
            <a:ext cx="9839325" cy="235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43983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323850" y="1592714"/>
            <a:ext cx="10265569" cy="3360286"/>
          </a:xfrm>
        </p:spPr>
        <p:txBody>
          <a:bodyPr/>
          <a:lstStyle/>
          <a:p>
            <a:r>
              <a:rPr lang="en-GB" dirty="0"/>
              <a:t>Find the most suitable master device for TAVI teleoperation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25.09.2019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Armando Amoros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37950" cy="972000"/>
          </a:xfrm>
        </p:spPr>
        <p:txBody>
          <a:bodyPr/>
          <a:lstStyle/>
          <a:p>
            <a:r>
              <a:rPr lang="en-GB" dirty="0"/>
              <a:t>Thesis objective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F6A104-ECCF-4EBA-AD82-06B57D694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006" y="2247849"/>
            <a:ext cx="1928420" cy="23978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300B9C0-9E08-41EC-967E-80C625B303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237" y="4760017"/>
            <a:ext cx="2018793" cy="1320109"/>
          </a:xfrm>
          <a:prstGeom prst="rect">
            <a:avLst/>
          </a:prstGeom>
        </p:spPr>
      </p:pic>
      <p:pic>
        <p:nvPicPr>
          <p:cNvPr id="6146" name="Picture 2" descr="Resultado de imagen para joystick">
            <a:extLst>
              <a:ext uri="{FF2B5EF4-FFF2-40B4-BE49-F238E27FC236}">
                <a16:creationId xmlns:a16="http://schemas.microsoft.com/office/drawing/2014/main" id="{CE9A3A9E-6129-4B52-BFA1-14C635CC4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619" y="1979933"/>
            <a:ext cx="2101427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sultado de imagen para question mark">
            <a:extLst>
              <a:ext uri="{FF2B5EF4-FFF2-40B4-BE49-F238E27FC236}">
                <a16:creationId xmlns:a16="http://schemas.microsoft.com/office/drawing/2014/main" id="{A2D026B6-8EEA-4353-A2E2-622EB6B36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9111" y="2617631"/>
            <a:ext cx="28194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sultado de imagen para keypad">
            <a:extLst>
              <a:ext uri="{FF2B5EF4-FFF2-40B4-BE49-F238E27FC236}">
                <a16:creationId xmlns:a16="http://schemas.microsoft.com/office/drawing/2014/main" id="{BBA99BD6-B3CD-43EA-89D6-69E99ED7A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876" y="2111353"/>
            <a:ext cx="2097983" cy="209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BDF5AA9-CC15-4800-9A33-72220887F6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859" y="3279629"/>
            <a:ext cx="685800" cy="239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5806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eth_praesentation_16zu9_ETH1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10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th_praesentation_16zu9_ETH2">
  <a:themeElements>
    <a:clrScheme name="ETH 2 - In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85A2C"/>
      </a:accent1>
      <a:accent2>
        <a:srgbClr val="65744E"/>
      </a:accent2>
      <a:accent3>
        <a:srgbClr val="838F70"/>
      </a:accent3>
      <a:accent4>
        <a:srgbClr val="A0A991"/>
      </a:accent4>
      <a:accent5>
        <a:srgbClr val="BDC4B3"/>
      </a:accent5>
      <a:accent6>
        <a:srgbClr val="DADE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2 - In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485A2C"/>
        </a:accent1>
        <a:accent2>
          <a:srgbClr val="65744E"/>
        </a:accent2>
        <a:accent3>
          <a:srgbClr val="838F70"/>
        </a:accent3>
        <a:accent4>
          <a:srgbClr val="A0A991"/>
        </a:accent4>
        <a:accent5>
          <a:srgbClr val="BDC4B3"/>
        </a:accent5>
        <a:accent6>
          <a:srgbClr val="DADE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3.xml><?xml version="1.0" encoding="utf-8"?>
<a:theme xmlns:a="http://schemas.openxmlformats.org/drawingml/2006/main" name="eth_praesentation_16zu9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4.xml><?xml version="1.0" encoding="utf-8"?>
<a:theme xmlns:a="http://schemas.openxmlformats.org/drawingml/2006/main" name="eth_praesentation_16zu9_ETH4">
  <a:themeElements>
    <a:clrScheme name="ETH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72791C"/>
      </a:accent1>
      <a:accent2>
        <a:srgbClr val="898E40"/>
      </a:accent2>
      <a:accent3>
        <a:srgbClr val="9FA465"/>
      </a:accent3>
      <a:accent4>
        <a:srgbClr val="B6B989"/>
      </a:accent4>
      <a:accent5>
        <a:srgbClr val="CCCFAD"/>
      </a:accent5>
      <a:accent6>
        <a:srgbClr val="E3E4D2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4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72791C"/>
        </a:accent1>
        <a:accent2>
          <a:srgbClr val="898E40"/>
        </a:accent2>
        <a:accent3>
          <a:srgbClr val="9FA465"/>
        </a:accent3>
        <a:accent4>
          <a:srgbClr val="B6B989"/>
        </a:accent4>
        <a:accent5>
          <a:srgbClr val="CCCFAD"/>
        </a:accent5>
        <a:accent6>
          <a:srgbClr val="E3E4D2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5.xml><?xml version="1.0" encoding="utf-8"?>
<a:theme xmlns:a="http://schemas.openxmlformats.org/drawingml/2006/main" name="eth_praesentation_16zu9_ETH5">
  <a:themeElements>
    <a:clrScheme name="ETH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1056A"/>
      </a:accent1>
      <a:accent2>
        <a:srgbClr val="A32D82"/>
      </a:accent2>
      <a:accent3>
        <a:srgbClr val="B4559A"/>
      </a:accent3>
      <a:accent4>
        <a:srgbClr val="C67DB2"/>
      </a:accent4>
      <a:accent5>
        <a:srgbClr val="D7A5C9"/>
      </a:accent5>
      <a:accent6>
        <a:srgbClr val="DFCDE1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5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1056A"/>
        </a:accent1>
        <a:accent2>
          <a:srgbClr val="A32D82"/>
        </a:accent2>
        <a:accent3>
          <a:srgbClr val="B4559A"/>
        </a:accent3>
        <a:accent4>
          <a:srgbClr val="C67DB2"/>
        </a:accent4>
        <a:accent5>
          <a:srgbClr val="D7A5C9"/>
        </a:accent5>
        <a:accent6>
          <a:srgbClr val="DFCDE1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6.xml><?xml version="1.0" encoding="utf-8"?>
<a:theme xmlns:a="http://schemas.openxmlformats.org/drawingml/2006/main" name="eth_praesentation_16zu9_ETH6">
  <a:themeElements>
    <a:clrScheme name="ETH 6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4"/>
      </a:accent1>
      <a:accent2>
        <a:srgbClr val="86867D"/>
      </a:accent2>
      <a:accent3>
        <a:srgbClr val="9D9D96"/>
      </a:accent3>
      <a:accent4>
        <a:srgbClr val="B4B4AE"/>
      </a:accent4>
      <a:accent5>
        <a:srgbClr val="CBCBC7"/>
      </a:accent5>
      <a:accent6>
        <a:srgbClr val="E2E2E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6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6F6F64"/>
        </a:accent1>
        <a:accent2>
          <a:srgbClr val="86867D"/>
        </a:accent2>
        <a:accent3>
          <a:srgbClr val="9D9D96"/>
        </a:accent3>
        <a:accent4>
          <a:srgbClr val="B4B4AE"/>
        </a:accent4>
        <a:accent5>
          <a:srgbClr val="CBCBC7"/>
        </a:accent5>
        <a:accent6>
          <a:srgbClr val="E2E2E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7.xml><?xml version="1.0" encoding="utf-8"?>
<a:theme xmlns:a="http://schemas.openxmlformats.org/drawingml/2006/main" name="eth_praesentation_16zu9_ETH7">
  <a:themeElements>
    <a:clrScheme name="ETH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8322D"/>
      </a:accent1>
      <a:accent2>
        <a:srgbClr val="B6534F"/>
      </a:accent2>
      <a:accent3>
        <a:srgbClr val="C47470"/>
      </a:accent3>
      <a:accent4>
        <a:srgbClr val="D29492"/>
      </a:accent4>
      <a:accent5>
        <a:srgbClr val="E0B5B3"/>
      </a:accent5>
      <a:accent6>
        <a:srgbClr val="EED6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7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A8322D"/>
        </a:accent1>
        <a:accent2>
          <a:srgbClr val="B6534F"/>
        </a:accent2>
        <a:accent3>
          <a:srgbClr val="C47470"/>
        </a:accent3>
        <a:accent4>
          <a:srgbClr val="D29492"/>
        </a:accent4>
        <a:accent5>
          <a:srgbClr val="E0B5B3"/>
        </a:accent5>
        <a:accent6>
          <a:srgbClr val="EED6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8.xml><?xml version="1.0" encoding="utf-8"?>
<a:theme xmlns:a="http://schemas.openxmlformats.org/drawingml/2006/main" name="eth_praesentation_16zu9_ETH8">
  <a:themeElements>
    <a:clrScheme name="ETH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A96"/>
      </a:accent1>
      <a:accent2>
        <a:srgbClr val="298FA7"/>
      </a:accent2>
      <a:accent3>
        <a:srgbClr val="52A5B8"/>
      </a:accent3>
      <a:accent4>
        <a:srgbClr val="7ABAC8"/>
      </a:accent4>
      <a:accent5>
        <a:srgbClr val="A3CFD9"/>
      </a:accent5>
      <a:accent6>
        <a:srgbClr val="CCE4EA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8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007A96"/>
        </a:accent1>
        <a:accent2>
          <a:srgbClr val="298FA7"/>
        </a:accent2>
        <a:accent3>
          <a:srgbClr val="52A5B8"/>
        </a:accent3>
        <a:accent4>
          <a:srgbClr val="7ABAC8"/>
        </a:accent4>
        <a:accent5>
          <a:srgbClr val="A3CFD9"/>
        </a:accent5>
        <a:accent6>
          <a:srgbClr val="CCE4E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9.xml><?xml version="1.0" encoding="utf-8"?>
<a:theme xmlns:a="http://schemas.openxmlformats.org/drawingml/2006/main" name="eth_praesentation_16zu9_ETH9">
  <a:themeElements>
    <a:clrScheme name="ETH 9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56013"/>
      </a:accent1>
      <a:accent2>
        <a:srgbClr val="A67939"/>
      </a:accent2>
      <a:accent3>
        <a:srgbClr val="B7935F"/>
      </a:accent3>
      <a:accent4>
        <a:srgbClr val="C8AC84"/>
      </a:accent4>
      <a:accent5>
        <a:srgbClr val="D9C6AA"/>
      </a:accent5>
      <a:accent6>
        <a:srgbClr val="EADFD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9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56013"/>
        </a:accent1>
        <a:accent2>
          <a:srgbClr val="A67939"/>
        </a:accent2>
        <a:accent3>
          <a:srgbClr val="B7935F"/>
        </a:accent3>
        <a:accent4>
          <a:srgbClr val="C8AC84"/>
        </a:accent4>
        <a:accent5>
          <a:srgbClr val="D9C6AA"/>
        </a:accent5>
        <a:accent6>
          <a:srgbClr val="EADFD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eth_praesentation_16zu9_en</Template>
  <TotalTime>0</TotalTime>
  <Words>1213</Words>
  <Application>Microsoft Office PowerPoint</Application>
  <PresentationFormat>Custom</PresentationFormat>
  <Paragraphs>313</Paragraphs>
  <Slides>29</Slides>
  <Notes>11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Arial</vt:lpstr>
      <vt:lpstr>Cambria Math</vt:lpstr>
      <vt:lpstr>Wingdings</vt:lpstr>
      <vt:lpstr>eth_praesentation_16zu9_ETH1</vt:lpstr>
      <vt:lpstr>eth_praesentation_16zu9_ETH2</vt:lpstr>
      <vt:lpstr>eth_praesentation_16zu9_ETH3</vt:lpstr>
      <vt:lpstr>eth_praesentation_16zu9_ETH4</vt:lpstr>
      <vt:lpstr>eth_praesentation_16zu9_ETH5</vt:lpstr>
      <vt:lpstr>eth_praesentation_16zu9_ETH6</vt:lpstr>
      <vt:lpstr>eth_praesentation_16zu9_ETH7</vt:lpstr>
      <vt:lpstr>eth_praesentation_16zu9_ETH8</vt:lpstr>
      <vt:lpstr>eth_praesentation_16zu9_ETH9</vt:lpstr>
      <vt:lpstr>Master Device for TAVI Teleoperation Robot Master Thesis</vt:lpstr>
      <vt:lpstr>Transcatheter Aortic Valve Implantation/Replacement (TAVI)</vt:lpstr>
      <vt:lpstr>Reduction of radiation illness and orthopedic injuries</vt:lpstr>
      <vt:lpstr>Teleoperation Benefits</vt:lpstr>
      <vt:lpstr>Catheter Robotics Inc. – The Amigo remote control system</vt:lpstr>
      <vt:lpstr>Stereoaxis - Niobe</vt:lpstr>
      <vt:lpstr>Auris – Hansen Medical</vt:lpstr>
      <vt:lpstr>Commercial Robots – CorPath GRX</vt:lpstr>
      <vt:lpstr>Thesis objective</vt:lpstr>
      <vt:lpstr>Common Characteristics of all Devices</vt:lpstr>
      <vt:lpstr>Keyboard    Remote</vt:lpstr>
      <vt:lpstr>Joystick    Catheter like</vt:lpstr>
      <vt:lpstr>Advantages and Disadvantages</vt:lpstr>
      <vt:lpstr>Experiments setup</vt:lpstr>
      <vt:lpstr>Graphic Environment </vt:lpstr>
      <vt:lpstr>Experiment 1st DOF and 2nd DOF</vt:lpstr>
      <vt:lpstr>1stDOF Experiment</vt:lpstr>
      <vt:lpstr>1stDOF Learning/Training Curve</vt:lpstr>
      <vt:lpstr>2ndDOF Experiment</vt:lpstr>
      <vt:lpstr>2ndDOF Learning/Training Curve</vt:lpstr>
      <vt:lpstr>Activation Error</vt:lpstr>
      <vt:lpstr>Experiment Maze</vt:lpstr>
      <vt:lpstr>Maze Experiment Time</vt:lpstr>
      <vt:lpstr>Maze Experiment Number of Collisions</vt:lpstr>
      <vt:lpstr>Maze Experiment DSJ (Dimensionless Squared Jerk)</vt:lpstr>
      <vt:lpstr>Poll results</vt:lpstr>
      <vt:lpstr>Participants statistics and comments</vt:lpstr>
      <vt:lpstr>Conclusions</vt:lpstr>
      <vt:lpstr>Possible Following Steps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armando amoros lozano</dc:creator>
  <cp:lastModifiedBy>Armando Amoros</cp:lastModifiedBy>
  <cp:revision>112</cp:revision>
  <cp:lastPrinted>2013-06-08T11:22:51Z</cp:lastPrinted>
  <dcterms:created xsi:type="dcterms:W3CDTF">2019-07-02T11:05:21Z</dcterms:created>
  <dcterms:modified xsi:type="dcterms:W3CDTF">2019-10-14T15:21:33Z</dcterms:modified>
</cp:coreProperties>
</file>